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4" r:id="rId3"/>
    <p:sldId id="336" r:id="rId4"/>
    <p:sldId id="306" r:id="rId5"/>
    <p:sldId id="261" r:id="rId6"/>
    <p:sldId id="296" r:id="rId7"/>
    <p:sldId id="358" r:id="rId8"/>
    <p:sldId id="357" r:id="rId9"/>
    <p:sldId id="316" r:id="rId10"/>
    <p:sldId id="312" r:id="rId11"/>
    <p:sldId id="352" r:id="rId12"/>
    <p:sldId id="353" r:id="rId13"/>
    <p:sldId id="350" r:id="rId14"/>
    <p:sldId id="313" r:id="rId15"/>
    <p:sldId id="337" r:id="rId16"/>
    <p:sldId id="335" r:id="rId17"/>
    <p:sldId id="329" r:id="rId18"/>
    <p:sldId id="343" r:id="rId19"/>
    <p:sldId id="344" r:id="rId20"/>
    <p:sldId id="345" r:id="rId21"/>
    <p:sldId id="356" r:id="rId22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F8F0-990D-4226-B9EA-8818C03F8411}" type="datetimeFigureOut">
              <a:rPr lang="fr-CH" smtClean="0"/>
              <a:t>15.05.2015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029E0-A4D6-45CF-89C3-994068F556A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768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29C56-CE5D-451D-B22F-39C3695E798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B194-9EBE-4203-9CAB-298425208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683 active registered brands using </a:t>
            </a:r>
            <a:r>
              <a:rPr lang="en-US" sz="1600" i="1" dirty="0" smtClean="0">
                <a:solidFill>
                  <a:srgbClr val="000000"/>
                </a:solidFill>
              </a:rPr>
              <a:t>divine</a:t>
            </a:r>
            <a:r>
              <a:rPr lang="en-US" sz="1600" dirty="0" smtClean="0">
                <a:solidFill>
                  <a:srgbClr val="000000"/>
                </a:solidFill>
              </a:rPr>
              <a:t> in their name </a:t>
            </a:r>
            <a:r>
              <a:rPr lang="en-US" sz="1200" dirty="0" smtClean="0">
                <a:solidFill>
                  <a:srgbClr val="000000"/>
                </a:solidFill>
              </a:rPr>
              <a:t>(WIPO - Global Brand Database,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4B194-9EBE-4203-9CAB-2984252081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813" y="0"/>
            <a:ext cx="312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/>
            <a:endParaRPr lang="en-US" altLang="bg-BG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0"/>
            <a:ext cx="5995987" cy="3597592"/>
          </a:xfrm>
          <a:prstGeom prst="rect">
            <a:avLst/>
          </a:prstGeom>
          <a:noFill/>
          <a:ln>
            <a:noFill/>
          </a:ln>
          <a:effectLst>
            <a:outerShdw blurRad="50800" dist="50800" dir="42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48013" y="3500438"/>
            <a:ext cx="5995987" cy="3357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ctr"/>
            <a:endParaRPr lang="en-US" altLang="bg-BG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32450" y="6042025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z="2400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371600" y="3657600"/>
            <a:ext cx="7391400" cy="1905000"/>
          </a:xfrm>
        </p:spPr>
        <p:txBody>
          <a:bodyPr anchor="t"/>
          <a:lstStyle>
            <a:lvl1pPr>
              <a:defRPr sz="370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7391400" cy="533400"/>
          </a:xfrm>
          <a:noFill/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5599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3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9D6B2-4986-479C-B4D9-F100D0C2FE6E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70688" y="260350"/>
            <a:ext cx="2152650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1150" y="260350"/>
            <a:ext cx="6307138" cy="554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E4E66C-492F-4C04-927E-E6C61E79F26A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60350"/>
            <a:ext cx="8542338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11150" y="1412875"/>
            <a:ext cx="8520113" cy="43926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r-CH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EE979-E17F-4BDB-B0EB-C86BAF866FBA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6B3F4-B98C-4577-B242-FBF36CB32ED1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1362075"/>
          </a:xfrm>
        </p:spPr>
        <p:txBody>
          <a:bodyPr anchor="t"/>
          <a:lstStyle>
            <a:lvl1pPr algn="l">
              <a:defRPr sz="4000" b="1" i="0" cap="all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55478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BB941-376F-4500-8150-1F41CFFEB459}" type="datetime1">
              <a:rPr lang="en-US" smtClean="0"/>
              <a:t>5/15/2015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1150" y="1412875"/>
            <a:ext cx="4183063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18465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06371-30B3-4921-AC67-A734B65CBC72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E0E75-A54F-4118-97A8-B0D3D2904E9C}" type="datetime1">
              <a:rPr lang="en-US" smtClean="0"/>
              <a:t>5/15/2015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D392F-B8CA-4B0E-A3DA-D7272379AF94}" type="datetime1">
              <a:rPr lang="en-US" smtClean="0"/>
              <a:t>5/15/2015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3DFBB-C1CD-4542-ABDC-370B168FA682}" type="datetime1">
              <a:rPr lang="en-US" smtClean="0"/>
              <a:t>5/15/2015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514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CC66B-9CB8-41B8-961C-7FBB86A21E64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85E1A-CC18-4B56-ABF8-D9EE9ECCD42C}" type="datetime1">
              <a:rPr lang="en-US" smtClean="0"/>
              <a:t>5/15/2015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19800"/>
            <a:ext cx="31115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endParaRPr lang="fr-CH" altLang="bg-BG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111500" y="6019800"/>
            <a:ext cx="6032500" cy="838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endParaRPr lang="fr-CH" altLang="bg-BG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0350"/>
            <a:ext cx="85423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bg-BG" smtClean="0"/>
              <a:t>Cliquez et modifiez le titre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412875"/>
            <a:ext cx="8520113" cy="4392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bg-BG" smtClean="0"/>
              <a:t>Cliquez pour modifier les styles du texte du masque</a:t>
            </a:r>
          </a:p>
          <a:p>
            <a:pPr lvl="1"/>
            <a:r>
              <a:rPr lang="fr-FR" altLang="bg-BG" smtClean="0"/>
              <a:t>Deuxième niveau</a:t>
            </a:r>
          </a:p>
          <a:p>
            <a:pPr lvl="2"/>
            <a:r>
              <a:rPr lang="fr-FR" altLang="bg-BG" smtClean="0"/>
              <a:t>Troisième niveau</a:t>
            </a:r>
          </a:p>
          <a:p>
            <a:pPr lvl="3"/>
            <a:r>
              <a:rPr lang="fr-FR" altLang="bg-BG" smtClean="0"/>
              <a:t>Quatrième niveau</a:t>
            </a:r>
          </a:p>
          <a:p>
            <a:pPr lvl="4"/>
            <a:r>
              <a:rPr lang="fr-FR" altLang="bg-BG" smtClean="0"/>
              <a:t>Cinquième niveau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2400" y="62103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itchFamily="1" charset="0"/>
                <a:ea typeface="ヒラギノ角ゴ Pro W3" pitchFamily="1" charset="-128"/>
                <a:cs typeface="+mn-cs"/>
              </a:defRPr>
            </a:lvl1pPr>
          </a:lstStyle>
          <a:p>
            <a:fld id="{DA46046F-B68D-4D43-A0F0-1C129677633B}" type="datetime1">
              <a:rPr lang="en-US" smtClean="0"/>
              <a:t>5/15/2015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202363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Verdana" pitchFamily="34" charset="0"/>
              </a:defRPr>
            </a:lvl1pPr>
          </a:lstStyle>
          <a:p>
            <a:fld id="{56F88635-C952-45E8-80F7-602C1192F3A8}" type="slidenum">
              <a:rPr lang="en-US" smtClean="0"/>
              <a:t>‹#›</a:t>
            </a:fld>
            <a:endParaRPr lang="en-US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8038" y="6165850"/>
            <a:ext cx="4495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395288" y="1125538"/>
            <a:ext cx="8426450" cy="0"/>
          </a:xfrm>
          <a:prstGeom prst="line">
            <a:avLst/>
          </a:prstGeom>
          <a:noFill/>
          <a:ln w="38100">
            <a:solidFill>
              <a:srgbClr val="0D03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5" name="Picture 23" descr="hec_logo_ble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16625"/>
            <a:ext cx="15843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+mj-lt"/>
          <a:ea typeface="ヒラギノ角ゴ Pro W3" pitchFamily="1" charset="-128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Arial" charset="0"/>
          <a:ea typeface="ヒラギノ角ゴ Pro W3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Arial" charset="0"/>
          <a:ea typeface="ヒラギノ角ゴ Pro W3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Arial" charset="0"/>
          <a:ea typeface="ヒラギノ角ゴ Pro W3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Arial" charset="0"/>
          <a:ea typeface="ヒラギノ角ゴ Pro W3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Book Antiqua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Book Antiqua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Book Antiqua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D0344"/>
          </a:solidFill>
          <a:latin typeface="Book Antiqua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ヒラギノ角ゴ Pro W3" pitchFamily="1" charset="-128"/>
          <a:cs typeface="ヒラギノ角ゴ Pro W3" charset="0"/>
        </a:defRPr>
      </a:lvl1pPr>
      <a:lvl2pPr marL="742950" indent="-285750" algn="l" rtl="0" eaLnBrk="1" fontAlgn="base" hangingPunct="1">
        <a:spcBef>
          <a:spcPct val="15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ヒラギノ角ゴ Pro W3" pitchFamily="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accent2"/>
          </a:solidFill>
          <a:latin typeface="+mn-lt"/>
          <a:ea typeface="ヒラギノ角ゴ Pro W3" pitchFamily="1" charset="-128"/>
          <a:cs typeface="ヒラギノ角ゴ Pro W3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accent2"/>
          </a:solidFill>
          <a:latin typeface="+mn-lt"/>
          <a:ea typeface="ヒラギノ角ゴ Pro W3" pitchFamily="1" charset="-128"/>
          <a:cs typeface="ヒラギノ角ゴ Pro W3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ヒラギノ角ゴ Pro W3" pitchFamily="1" charset="-128"/>
          <a:cs typeface="ヒラギノ角ゴ Pro W3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18.jpg"/><Relationship Id="rId21" Type="http://schemas.openxmlformats.org/officeDocument/2006/relationships/image" Target="../media/image36.gif"/><Relationship Id="rId34" Type="http://schemas.openxmlformats.org/officeDocument/2006/relationships/image" Target="../media/image49.jpe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38" Type="http://schemas.openxmlformats.org/officeDocument/2006/relationships/image" Target="../media/image53.jpg"/><Relationship Id="rId2" Type="http://schemas.openxmlformats.org/officeDocument/2006/relationships/image" Target="../media/image17.jpg"/><Relationship Id="rId16" Type="http://schemas.openxmlformats.org/officeDocument/2006/relationships/image" Target="../media/image31.jpeg"/><Relationship Id="rId20" Type="http://schemas.openxmlformats.org/officeDocument/2006/relationships/image" Target="../media/image35.jpg"/><Relationship Id="rId29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24" Type="http://schemas.openxmlformats.org/officeDocument/2006/relationships/image" Target="../media/image39.jpeg"/><Relationship Id="rId32" Type="http://schemas.openxmlformats.org/officeDocument/2006/relationships/image" Target="../media/image47.png"/><Relationship Id="rId37" Type="http://schemas.openxmlformats.org/officeDocument/2006/relationships/image" Target="../media/image52.jpg"/><Relationship Id="rId5" Type="http://schemas.openxmlformats.org/officeDocument/2006/relationships/image" Target="../media/image20.jpg"/><Relationship Id="rId15" Type="http://schemas.openxmlformats.org/officeDocument/2006/relationships/image" Target="../media/image30.jpeg"/><Relationship Id="rId23" Type="http://schemas.openxmlformats.org/officeDocument/2006/relationships/image" Target="../media/image38.jpg"/><Relationship Id="rId28" Type="http://schemas.openxmlformats.org/officeDocument/2006/relationships/image" Target="../media/image43.jpeg"/><Relationship Id="rId36" Type="http://schemas.openxmlformats.org/officeDocument/2006/relationships/image" Target="../media/image51.jpe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31" Type="http://schemas.openxmlformats.org/officeDocument/2006/relationships/image" Target="../media/image46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g"/><Relationship Id="rId35" Type="http://schemas.openxmlformats.org/officeDocument/2006/relationships/image" Target="../media/image5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284984"/>
            <a:ext cx="7391400" cy="2277616"/>
          </a:xfrm>
        </p:spPr>
        <p:txBody>
          <a:bodyPr/>
          <a:lstStyle/>
          <a:p>
            <a:pPr algn="ctr"/>
            <a:r>
              <a:rPr lang="en-US" dirty="0" smtClean="0"/>
              <a:t>Consumer Response to Divine Associations in Brands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/>
              <a:t>CBR </a:t>
            </a:r>
            <a:r>
              <a:rPr lang="en-US" sz="2800" b="0" dirty="0" smtClean="0"/>
              <a:t>2015 - Porto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5949280"/>
            <a:ext cx="5616624" cy="5760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Valentina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Nedeva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Sandor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Czellar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Felicitas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Morhart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contact: valentina.nedeva@unil.ch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Conceptual Model</a:t>
            </a: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3528" y="1340768"/>
            <a:ext cx="8622361" cy="4536504"/>
            <a:chOff x="-151074" y="-557983"/>
            <a:chExt cx="10188519" cy="467958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-151074" y="969827"/>
              <a:ext cx="2441011" cy="1080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The Usage of </a:t>
              </a:r>
              <a:r>
                <a:rPr kumimoji="0" lang="en-US" sz="1800" b="0" i="1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Divine</a:t>
              </a:r>
              <a:r>
                <a:rPr kumimoji="0" lang="en-US" sz="18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 in Brand </a:t>
              </a:r>
              <a:r>
                <a:rPr kumimoji="0" lang="en-US" sz="1800" b="0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Names</a:t>
              </a:r>
              <a:endParaRPr kumimoji="0" lang="fr-CH" sz="11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699213" y="1065469"/>
              <a:ext cx="2495550" cy="1124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Activation of </a:t>
              </a:r>
              <a:r>
                <a:rPr kumimoji="0" lang="en-US" sz="18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Specific</a:t>
              </a:r>
              <a:r>
                <a:rPr kumimoji="0" lang="fr-CH" sz="18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 Brand Associations</a:t>
              </a:r>
              <a:endParaRPr kumimoji="0" lang="fr-CH" sz="11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fr-CH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90"/>
            <p:cNvSpPr txBox="1"/>
            <p:nvPr/>
          </p:nvSpPr>
          <p:spPr>
            <a:xfrm>
              <a:off x="1982492" y="2561741"/>
              <a:ext cx="2681513" cy="1559862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lang="fr-CH" sz="1400" u="sng" kern="0" dirty="0" smtClean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H" sz="1400" u="sng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Consumer </a:t>
              </a:r>
              <a:r>
                <a:rPr lang="en-US" sz="1400" u="sng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Characteristics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Salience of religious stereotypes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Transcendental time perspective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noProof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Consumer skepticism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4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292"/>
            <p:cNvSpPr txBox="1"/>
            <p:nvPr/>
          </p:nvSpPr>
          <p:spPr>
            <a:xfrm>
              <a:off x="7673009" y="661666"/>
              <a:ext cx="2364436" cy="2865704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Consumer Attitudes, Preferences &amp; </a:t>
              </a:r>
              <a:r>
                <a:rPr kumimoji="0" lang="en-US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Behaviors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Brand attitudes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Product </a:t>
              </a:r>
              <a:r>
                <a:rPr kumimoji="0" lang="en-US" sz="1200" b="0" i="0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perception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Self-brand connection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Brand </a:t>
              </a:r>
              <a:r>
                <a:rPr lang="en-US" sz="1200" kern="0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attachment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B</a:t>
              </a:r>
              <a:r>
                <a:rPr lang="en-US" sz="1200" kern="0" baseline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rand forgiveness</a:t>
              </a:r>
              <a:endParaRPr lang="en-US" sz="1200" kern="0" dirty="0" smtClean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endParaRP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Brand </a:t>
              </a: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choice under stress</a:t>
              </a:r>
              <a:endParaRPr lang="en-US" sz="1200" kern="0" dirty="0" smtClean="0">
                <a:solidFill>
                  <a:sysClr val="windowText" lastClr="000000"/>
                </a:solidFill>
                <a:latin typeface="Arial"/>
                <a:ea typeface="Calibri"/>
                <a:cs typeface="Times New Roman"/>
              </a:endParaRPr>
            </a:p>
            <a:p>
              <a:pPr marL="171450" marR="0" lvl="0" indent="-171450" algn="ctr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CH" sz="12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93"/>
            <p:cNvSpPr txBox="1"/>
            <p:nvPr/>
          </p:nvSpPr>
          <p:spPr>
            <a:xfrm>
              <a:off x="1380500" y="-335145"/>
              <a:ext cx="2637712" cy="122278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Relevant Consumer </a:t>
              </a:r>
              <a:r>
                <a:rPr kumimoji="0" lang="en-US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Knowledge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Extant knowledge about the divine</a:t>
              </a:r>
            </a:p>
            <a:p>
              <a:pPr marL="171450" marR="0" lvl="0" indent="-1714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Brand image congruence</a:t>
              </a:r>
              <a:endParaRPr kumimoji="0" lang="fr-CH" sz="12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89969" y="1510748"/>
              <a:ext cx="239077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2870417" y="890546"/>
              <a:ext cx="0" cy="60939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V="1">
              <a:off x="3283889" y="1510749"/>
              <a:ext cx="0" cy="10795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7219776" y="1510748"/>
              <a:ext cx="43815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5" name="Text Box 21"/>
            <p:cNvSpPr txBox="1"/>
            <p:nvPr/>
          </p:nvSpPr>
          <p:spPr>
            <a:xfrm>
              <a:off x="4249796" y="-557983"/>
              <a:ext cx="2406128" cy="84825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Situational </a:t>
              </a:r>
              <a:r>
                <a:rPr kumimoji="0" lang="en-US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Context</a:t>
              </a:r>
            </a:p>
            <a:p>
              <a:pPr marL="285750" marR="0" lvl="0" indent="-2857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  <a:latin typeface="Arial"/>
                  <a:ea typeface="Calibri"/>
                  <a:cs typeface="Times New Roman"/>
                </a:rPr>
                <a:t>Heuristic processing</a:t>
              </a:r>
            </a:p>
            <a:p>
              <a:pPr marL="285750" marR="0" lvl="0" indent="-285750" defTabSz="914400" eaLnBrk="1" fontAlgn="auto" latinLnBrk="0" hangingPunct="1">
                <a:spcBef>
                  <a:spcPts val="0"/>
                </a:spcBef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Systematic processing</a:t>
              </a:r>
              <a:endParaRPr kumimoji="0" lang="fr-CH" sz="1200" b="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358562" y="290270"/>
              <a:ext cx="0" cy="120943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54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dirty="0"/>
              <a:t>Exploratory Study: </a:t>
            </a:r>
            <a:br>
              <a:rPr lang="en-US" sz="2800" i="0" dirty="0"/>
            </a:br>
            <a:r>
              <a:rPr lang="en-US" sz="2800" i="0" dirty="0"/>
              <a:t>Consumer </a:t>
            </a:r>
            <a:r>
              <a:rPr lang="en-US" sz="2800" i="0" dirty="0" smtClean="0"/>
              <a:t>Associations </a:t>
            </a:r>
            <a:r>
              <a:rPr lang="en-US" sz="2800" i="0" dirty="0"/>
              <a:t>with the Divine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520113" cy="576064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iscrete </a:t>
            </a:r>
            <a:r>
              <a:rPr lang="en-US" sz="2000" dirty="0">
                <a:solidFill>
                  <a:schemeClr val="tx1"/>
                </a:solidFill>
              </a:rPr>
              <a:t>free-word association task, </a:t>
            </a:r>
            <a:r>
              <a:rPr lang="en-US" sz="2000" dirty="0" smtClean="0">
                <a:solidFill>
                  <a:schemeClr val="tx1"/>
                </a:solidFill>
              </a:rPr>
              <a:t>349 undergraduate students from the University of Lausanne, 1786 </a:t>
            </a:r>
            <a:r>
              <a:rPr lang="en-US" sz="2000" dirty="0" smtClean="0">
                <a:solidFill>
                  <a:schemeClr val="tx1"/>
                </a:solidFill>
              </a:rPr>
              <a:t>associations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2106466"/>
            <a:ext cx="3689960" cy="3698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Condition </a:t>
            </a:r>
            <a:r>
              <a:rPr lang="en-US" sz="1600" b="1" dirty="0" smtClean="0">
                <a:solidFill>
                  <a:schemeClr val="tx1"/>
                </a:solidFill>
              </a:rPr>
              <a:t>I: </a:t>
            </a:r>
            <a:r>
              <a:rPr lang="en-US" sz="1600" b="1" i="1" dirty="0" smtClean="0">
                <a:solidFill>
                  <a:schemeClr val="tx1"/>
                </a:solidFill>
              </a:rPr>
              <a:t>Divine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not preceded by marketing </a:t>
            </a:r>
            <a:r>
              <a:rPr lang="en-US" sz="1600" b="1" dirty="0" smtClean="0">
                <a:solidFill>
                  <a:schemeClr val="tx1"/>
                </a:solidFill>
              </a:rPr>
              <a:t>words, 90 unique associations:</a:t>
            </a: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Religion </a:t>
            </a:r>
            <a:r>
              <a:rPr lang="en-US" sz="1600" dirty="0" smtClean="0">
                <a:solidFill>
                  <a:schemeClr val="tx1"/>
                </a:solidFill>
              </a:rPr>
              <a:t>(43%)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</a:rPr>
              <a:t>adjectives (17.5%)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(6.1%)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Spirituality (4.5%)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Food  (4.3%)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Perfection (4</a:t>
            </a:r>
            <a:r>
              <a:rPr lang="en-US" sz="1600" dirty="0" smtClean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Mythology (2.8%)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Mystery </a:t>
            </a:r>
            <a:r>
              <a:rPr lang="en-US" sz="1600" dirty="0">
                <a:solidFill>
                  <a:schemeClr val="tx1"/>
                </a:solidFill>
              </a:rPr>
              <a:t>(2.8</a:t>
            </a:r>
            <a:r>
              <a:rPr lang="en-US" sz="1600" dirty="0" smtClean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Power (2.6%)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Distance (2.2%)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(10.2%)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16016" y="2106466"/>
            <a:ext cx="3744416" cy="3698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Condition </a:t>
            </a:r>
            <a:r>
              <a:rPr lang="en-US" sz="1600" b="1" dirty="0" smtClean="0">
                <a:solidFill>
                  <a:schemeClr val="tx1"/>
                </a:solidFill>
              </a:rPr>
              <a:t>II: </a:t>
            </a:r>
            <a:r>
              <a:rPr lang="en-US" sz="1600" b="1" i="1" dirty="0" smtClean="0">
                <a:solidFill>
                  <a:schemeClr val="tx1"/>
                </a:solidFill>
              </a:rPr>
              <a:t>Divine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preceded by marketing </a:t>
            </a:r>
            <a:r>
              <a:rPr lang="en-US" sz="1600" b="1" dirty="0" smtClean="0">
                <a:solidFill>
                  <a:schemeClr val="tx1"/>
                </a:solidFill>
              </a:rPr>
              <a:t>words, 114 unique associations:</a:t>
            </a: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Religion (34.2%)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Positive adjectives (18.7%)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Perfection (5.3%)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(4.7%)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Quality (3.7%)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Experience (3.7%)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Food (3.2%)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Mythology (3%)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Status (2.6%)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Spirituality (2.5%)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(18.4%)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dirty="0"/>
              <a:t>Exploratory Study: </a:t>
            </a:r>
            <a:br>
              <a:rPr lang="en-US" sz="2800" i="0" dirty="0"/>
            </a:br>
            <a:r>
              <a:rPr lang="en-US" sz="2800" i="0" dirty="0"/>
              <a:t>Consumer </a:t>
            </a:r>
            <a:r>
              <a:rPr lang="en-US" sz="2800" i="0" dirty="0" smtClean="0"/>
              <a:t>Associations </a:t>
            </a:r>
            <a:r>
              <a:rPr lang="en-US" sz="2800" i="0" dirty="0"/>
              <a:t>with the Divine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520113" cy="576064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Discrete </a:t>
            </a:r>
            <a:r>
              <a:rPr lang="en-US" sz="2000" dirty="0">
                <a:solidFill>
                  <a:schemeClr val="tx1"/>
                </a:solidFill>
              </a:rPr>
              <a:t>free-word association task, </a:t>
            </a:r>
            <a:r>
              <a:rPr lang="en-US" sz="2000" dirty="0" smtClean="0">
                <a:solidFill>
                  <a:schemeClr val="tx1"/>
                </a:solidFill>
              </a:rPr>
              <a:t>online, 380 participants from USA, 2353 </a:t>
            </a:r>
            <a:r>
              <a:rPr lang="en-US" sz="2000" dirty="0" smtClean="0">
                <a:solidFill>
                  <a:schemeClr val="tx1"/>
                </a:solidFill>
              </a:rPr>
              <a:t>associations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4008" y="2204864"/>
            <a:ext cx="3689960" cy="3672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Condition </a:t>
            </a:r>
            <a:r>
              <a:rPr lang="en-US" sz="1600" b="1" dirty="0" smtClean="0">
                <a:solidFill>
                  <a:schemeClr val="tx1"/>
                </a:solidFill>
              </a:rPr>
              <a:t>I: </a:t>
            </a:r>
            <a:r>
              <a:rPr lang="en-US" sz="1600" b="1" i="1" dirty="0" smtClean="0">
                <a:solidFill>
                  <a:schemeClr val="tx1"/>
                </a:solidFill>
              </a:rPr>
              <a:t>Divine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not preceded by marketing </a:t>
            </a:r>
            <a:r>
              <a:rPr lang="en-US" sz="1600" b="1" dirty="0" smtClean="0">
                <a:solidFill>
                  <a:schemeClr val="tx1"/>
                </a:solidFill>
              </a:rPr>
              <a:t>words, 157 unique associations:</a:t>
            </a:r>
            <a:endParaRPr lang="en-US" sz="1600" b="1" dirty="0">
              <a:solidFill>
                <a:schemeClr val="tx1"/>
              </a:solidFill>
            </a:endParaRPr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Religion (40.7%)</a:t>
            </a:r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</a:rPr>
              <a:t>adjectives (19.6</a:t>
            </a:r>
            <a:r>
              <a:rPr lang="en-US" sz="1600" dirty="0">
                <a:solidFill>
                  <a:schemeClr val="tx1"/>
                </a:solidFill>
              </a:rPr>
              <a:t>%)</a:t>
            </a:r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(6.3%)</a:t>
            </a:r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Spirituality (4.4%)</a:t>
            </a:r>
          </a:p>
          <a:p>
            <a:pPr marL="4000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Uniqueness (3.6%)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Food (3.3%)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Power (2.9%)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Taste (2.8</a:t>
            </a:r>
            <a:r>
              <a:rPr lang="en-US" sz="1600" dirty="0" smtClean="0">
                <a:solidFill>
                  <a:schemeClr val="tx1"/>
                </a:solidFill>
              </a:rPr>
              <a:t>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Excellence (2.3%)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Emotion (2%)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(12.1%)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98464" y="2204864"/>
            <a:ext cx="3689960" cy="34563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Condition </a:t>
            </a:r>
            <a:r>
              <a:rPr lang="en-US" sz="1600" b="1" dirty="0" smtClean="0">
                <a:solidFill>
                  <a:schemeClr val="tx1"/>
                </a:solidFill>
              </a:rPr>
              <a:t>II: </a:t>
            </a:r>
            <a:r>
              <a:rPr lang="en-US" sz="1600" b="1" i="1" dirty="0" smtClean="0">
                <a:solidFill>
                  <a:schemeClr val="tx1"/>
                </a:solidFill>
              </a:rPr>
              <a:t>Divine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preceded by marketing </a:t>
            </a:r>
            <a:r>
              <a:rPr lang="en-US" sz="1600" b="1" dirty="0" smtClean="0">
                <a:solidFill>
                  <a:schemeClr val="tx1"/>
                </a:solidFill>
              </a:rPr>
              <a:t>words, 127 unique associations:</a:t>
            </a: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Religion (46%)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</a:rPr>
              <a:t>adjectives (21</a:t>
            </a:r>
            <a:r>
              <a:rPr lang="en-US" sz="1600" dirty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Spirituality (4.2%)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Food (3.9%)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(3.9%)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Taste (3%)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Excellence (2.4%)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Status (2.3</a:t>
            </a:r>
            <a:r>
              <a:rPr lang="en-US" sz="1600" dirty="0" smtClean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Perfection (2%)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(11.3%)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dirty="0" smtClean="0"/>
              <a:t>Exploratory Study: Divine vs. Sublime</a:t>
            </a:r>
            <a:endParaRPr lang="en-US" sz="2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520113" cy="576064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Discrete free-word association task, 15 undergraduate students from the University of Lausanne, 140 </a:t>
            </a:r>
            <a:r>
              <a:rPr lang="en-US" sz="1800" dirty="0" smtClean="0">
                <a:solidFill>
                  <a:schemeClr val="tx1"/>
                </a:solidFill>
              </a:rPr>
              <a:t>associations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962450"/>
            <a:ext cx="3689960" cy="31947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Divine</a:t>
            </a:r>
          </a:p>
          <a:p>
            <a:pPr marL="457200" lvl="1" indent="0" algn="ctr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(46 unique associations):</a:t>
            </a:r>
          </a:p>
          <a:p>
            <a:pPr marL="457200" lvl="1" indent="0" algn="ctr">
              <a:spcAft>
                <a:spcPts val="0"/>
              </a:spcAft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Religion (42.3%)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</a:rPr>
              <a:t>adjectives (22.1</a:t>
            </a:r>
            <a:r>
              <a:rPr lang="en-US" sz="1600" dirty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Spirituality (10%)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Status (5%)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Positive </a:t>
            </a:r>
            <a:r>
              <a:rPr lang="en-US" sz="1600" dirty="0" smtClean="0">
                <a:solidFill>
                  <a:schemeClr val="tx1"/>
                </a:solidFill>
              </a:rPr>
              <a:t>feeling </a:t>
            </a:r>
            <a:r>
              <a:rPr lang="en-US" sz="1600" dirty="0">
                <a:solidFill>
                  <a:schemeClr val="tx1"/>
                </a:solidFill>
              </a:rPr>
              <a:t>(4%)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Taste (4%)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(3.6</a:t>
            </a:r>
            <a:r>
              <a:rPr lang="en-US" sz="1600" dirty="0" smtClean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Royalty (2.8%)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Power (2.5%)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(3.7%)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0432" y="1962450"/>
            <a:ext cx="3689960" cy="31947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ヒラギノ角ゴ Pro W3" pitchFamily="1" charset="-128"/>
                <a:cs typeface="ヒラギノ角ゴ Pro W3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Sublime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457200" lvl="1" indent="0" algn="ctr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(52 unique associations):</a:t>
            </a:r>
          </a:p>
          <a:p>
            <a:pPr marL="457200" lvl="1" indent="0" algn="ctr">
              <a:spcAft>
                <a:spcPts val="0"/>
              </a:spcAft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Positive adjectives (24.3</a:t>
            </a:r>
            <a:r>
              <a:rPr lang="en-US" sz="1600" dirty="0">
                <a:solidFill>
                  <a:schemeClr val="tx1"/>
                </a:solidFill>
              </a:rPr>
              <a:t>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Aesthetic appeal (19%)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Nature (12.5%)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Status (11.9%)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Perfection (8.3%)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Product category (7.3%)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Feminine (6.1%)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Positive feeling (3.5%)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Other (7.1%)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Studies: Relevant Consumer Knowledge &amp; Consumer Characteristics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5252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Study 1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within-subject </a:t>
            </a:r>
            <a:r>
              <a:rPr lang="en-US" sz="2000" dirty="0" smtClean="0">
                <a:solidFill>
                  <a:schemeClr val="tx1"/>
                </a:solidFill>
              </a:rPr>
              <a:t>design, word/brand association task</a:t>
            </a:r>
          </a:p>
          <a:p>
            <a:pPr lvl="1">
              <a:spcAft>
                <a:spcPts val="4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Stage 1: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associations with various concepts, one of which </a:t>
            </a:r>
            <a:r>
              <a:rPr lang="en-US" sz="1600" i="1" dirty="0" smtClean="0">
                <a:solidFill>
                  <a:schemeClr val="tx1"/>
                </a:solidFill>
              </a:rPr>
              <a:t>divine</a:t>
            </a:r>
          </a:p>
          <a:p>
            <a:pPr lvl="1">
              <a:spcAft>
                <a:spcPts val="4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Stage 2 (three weeks later):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associations with various brands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Brand selection: </a:t>
            </a:r>
            <a:r>
              <a:rPr lang="en-US" sz="1600" dirty="0" smtClean="0">
                <a:solidFill>
                  <a:schemeClr val="tx1"/>
                </a:solidFill>
              </a:rPr>
              <a:t>five </a:t>
            </a:r>
            <a:r>
              <a:rPr lang="en-US" sz="1600" dirty="0" smtClean="0">
                <a:solidFill>
                  <a:schemeClr val="tx1"/>
                </a:solidFill>
              </a:rPr>
              <a:t>unknown brands, one of which having divine (vs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sublime) in the name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onsumer </a:t>
            </a:r>
            <a:r>
              <a:rPr lang="en-US" sz="1600" dirty="0" smtClean="0">
                <a:solidFill>
                  <a:schemeClr val="tx1"/>
                </a:solidFill>
              </a:rPr>
              <a:t>characteristics: existing </a:t>
            </a:r>
            <a:r>
              <a:rPr lang="en-US" sz="1600" dirty="0" smtClean="0">
                <a:solidFill>
                  <a:schemeClr val="tx1"/>
                </a:solidFill>
              </a:rPr>
              <a:t>scales </a:t>
            </a:r>
            <a:r>
              <a:rPr lang="en-US" sz="1100" dirty="0" smtClean="0">
                <a:solidFill>
                  <a:srgbClr val="000000"/>
                </a:solidFill>
              </a:rPr>
              <a:t>(</a:t>
            </a:r>
            <a:r>
              <a:rPr lang="it-IT" sz="1100" dirty="0" smtClean="0">
                <a:solidFill>
                  <a:srgbClr val="000000"/>
                </a:solidFill>
              </a:rPr>
              <a:t>Boyd </a:t>
            </a:r>
            <a:r>
              <a:rPr lang="it-IT" sz="1100" dirty="0">
                <a:solidFill>
                  <a:srgbClr val="000000"/>
                </a:solidFill>
              </a:rPr>
              <a:t>&amp; Zimbardo, 1997; </a:t>
            </a:r>
            <a:r>
              <a:rPr lang="de-DE" sz="1100" dirty="0">
                <a:solidFill>
                  <a:srgbClr val="000000"/>
                </a:solidFill>
              </a:rPr>
              <a:t>Obermiller &amp; </a:t>
            </a:r>
            <a:r>
              <a:rPr lang="de-DE" sz="1100" dirty="0" smtClean="0">
                <a:solidFill>
                  <a:srgbClr val="000000"/>
                </a:solidFill>
              </a:rPr>
              <a:t>Spangenberg</a:t>
            </a:r>
            <a:r>
              <a:rPr lang="de-DE" sz="1100" dirty="0">
                <a:solidFill>
                  <a:srgbClr val="000000"/>
                </a:solidFill>
              </a:rPr>
              <a:t>, 1998; </a:t>
            </a:r>
            <a:r>
              <a:rPr lang="en-US" sz="1100" dirty="0" smtClean="0">
                <a:solidFill>
                  <a:srgbClr val="000000"/>
                </a:solidFill>
              </a:rPr>
              <a:t>Worthington et </a:t>
            </a:r>
            <a:r>
              <a:rPr lang="en-US" sz="1100" dirty="0">
                <a:solidFill>
                  <a:srgbClr val="000000"/>
                </a:solidFill>
              </a:rPr>
              <a:t>al., 2003</a:t>
            </a:r>
            <a:r>
              <a:rPr lang="en-US" sz="1100" dirty="0" smtClean="0">
                <a:solidFill>
                  <a:srgbClr val="000000"/>
                </a:solidFill>
              </a:rPr>
              <a:t>)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Study 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: 3 x 3 between-subject </a:t>
            </a:r>
            <a:r>
              <a:rPr lang="en-US" sz="2000" dirty="0">
                <a:solidFill>
                  <a:schemeClr val="tx1"/>
                </a:solidFill>
              </a:rPr>
              <a:t>design, </a:t>
            </a:r>
            <a:r>
              <a:rPr lang="en-US" sz="2000" dirty="0" smtClean="0">
                <a:solidFill>
                  <a:schemeClr val="tx1"/>
                </a:solidFill>
              </a:rPr>
              <a:t>brands evaluation task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u="sng" dirty="0" smtClean="0">
                <a:solidFill>
                  <a:schemeClr val="tx1"/>
                </a:solidFill>
              </a:rPr>
              <a:t>Brands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3 (functional vs. hedonic vs. symbolic) x </a:t>
            </a:r>
            <a:r>
              <a:rPr lang="en-US" sz="1600" dirty="0" smtClean="0">
                <a:solidFill>
                  <a:schemeClr val="tx1"/>
                </a:solidFill>
              </a:rPr>
              <a:t>3 </a:t>
            </a:r>
            <a:r>
              <a:rPr lang="en-US" sz="1600" dirty="0">
                <a:solidFill>
                  <a:schemeClr val="tx1"/>
                </a:solidFill>
              </a:rPr>
              <a:t>(divine vs. sublime vs. control</a:t>
            </a:r>
            <a:r>
              <a:rPr lang="en-US" sz="1600" dirty="0" smtClean="0">
                <a:solidFill>
                  <a:schemeClr val="tx1"/>
                </a:solidFill>
              </a:rPr>
              <a:t>) unknown existing brands (or product categories) 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u="sng" dirty="0" smtClean="0">
                <a:solidFill>
                  <a:schemeClr val="tx1"/>
                </a:solidFill>
              </a:rPr>
              <a:t>Evaluation categories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developed from </a:t>
            </a:r>
            <a:r>
              <a:rPr lang="en-US" sz="1600" dirty="0" smtClean="0">
                <a:solidFill>
                  <a:schemeClr val="tx1"/>
                </a:solidFill>
              </a:rPr>
              <a:t>exploratory </a:t>
            </a:r>
            <a:r>
              <a:rPr lang="en-US" sz="1600" dirty="0">
                <a:solidFill>
                  <a:schemeClr val="tx1"/>
                </a:solidFill>
              </a:rPr>
              <a:t>studies</a:t>
            </a:r>
          </a:p>
          <a:p>
            <a:pPr lvl="1"/>
            <a:r>
              <a:rPr lang="en-US" sz="1800" u="sng" dirty="0">
                <a:solidFill>
                  <a:schemeClr val="tx1"/>
                </a:solidFill>
              </a:rPr>
              <a:t>Consumer </a:t>
            </a:r>
            <a:r>
              <a:rPr lang="en-US" sz="1800" u="sng" dirty="0" smtClean="0">
                <a:solidFill>
                  <a:schemeClr val="tx1"/>
                </a:solidFill>
              </a:rPr>
              <a:t>characteristics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existing </a:t>
            </a:r>
            <a:r>
              <a:rPr lang="en-US" sz="1600" dirty="0">
                <a:solidFill>
                  <a:schemeClr val="tx1"/>
                </a:solidFill>
              </a:rPr>
              <a:t>scales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it-IT" sz="1100" dirty="0">
                <a:solidFill>
                  <a:srgbClr val="000000"/>
                </a:solidFill>
              </a:rPr>
              <a:t>Boyd &amp; Zimbardo, 1997; </a:t>
            </a:r>
            <a:r>
              <a:rPr lang="de-DE" sz="1100" dirty="0" err="1">
                <a:solidFill>
                  <a:srgbClr val="000000"/>
                </a:solidFill>
              </a:rPr>
              <a:t>Obermiller</a:t>
            </a:r>
            <a:r>
              <a:rPr lang="de-DE" sz="1100" dirty="0">
                <a:solidFill>
                  <a:srgbClr val="000000"/>
                </a:solidFill>
              </a:rPr>
              <a:t> &amp; Spangenberg, 1998; </a:t>
            </a:r>
            <a:r>
              <a:rPr lang="en-US" sz="1100" dirty="0">
                <a:solidFill>
                  <a:srgbClr val="000000"/>
                </a:solidFill>
              </a:rPr>
              <a:t>Worthington et al., 2003)</a:t>
            </a:r>
          </a:p>
          <a:p>
            <a:pPr lvl="2"/>
            <a:endParaRPr lang="en-US" sz="1000" dirty="0" smtClean="0">
              <a:solidFill>
                <a:srgbClr val="000000"/>
              </a:solidFill>
            </a:endParaRPr>
          </a:p>
          <a:p>
            <a:pPr lvl="2"/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Studies: Situational Context, Consumer Attitudes, Preferences &amp; Behaviors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0" y="1268760"/>
            <a:ext cx="8520113" cy="439261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Study 3</a:t>
            </a:r>
            <a:r>
              <a:rPr lang="en-US" sz="2000" dirty="0" smtClean="0">
                <a:solidFill>
                  <a:schemeClr val="tx1"/>
                </a:solidFill>
              </a:rPr>
              <a:t>: 3 x 3 x 2 between-subject </a:t>
            </a:r>
            <a:r>
              <a:rPr lang="en-US" sz="2000" dirty="0">
                <a:solidFill>
                  <a:schemeClr val="tx1"/>
                </a:solidFill>
              </a:rPr>
              <a:t>design, </a:t>
            </a:r>
            <a:r>
              <a:rPr lang="en-US" sz="2000" dirty="0" smtClean="0">
                <a:solidFill>
                  <a:schemeClr val="tx1"/>
                </a:solidFill>
              </a:rPr>
              <a:t>brands evaluation task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u="sng" dirty="0" smtClean="0">
                <a:solidFill>
                  <a:schemeClr val="tx1"/>
                </a:solidFill>
              </a:rPr>
              <a:t>Brands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3 (functional vs. hedonic vs. symbolic) x 3 (divine vs. sublime vs. control</a:t>
            </a:r>
            <a:r>
              <a:rPr lang="en-US" sz="1600" dirty="0" smtClean="0">
                <a:solidFill>
                  <a:schemeClr val="tx1"/>
                </a:solidFill>
              </a:rPr>
              <a:t>) unknown existing brands (or product categories)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u="sng" dirty="0" smtClean="0">
                <a:solidFill>
                  <a:schemeClr val="tx1"/>
                </a:solidFill>
              </a:rPr>
              <a:t>Information processing mode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task </a:t>
            </a:r>
            <a:r>
              <a:rPr lang="en-US" sz="1600" dirty="0">
                <a:solidFill>
                  <a:schemeClr val="tx1"/>
                </a:solidFill>
              </a:rPr>
              <a:t>importance </a:t>
            </a:r>
            <a:r>
              <a:rPr lang="en-US" sz="1600" dirty="0" smtClean="0">
                <a:solidFill>
                  <a:schemeClr val="tx1"/>
                </a:solidFill>
              </a:rPr>
              <a:t>manipulation (low vs. high)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Maheswaran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Sternthal</a:t>
            </a:r>
            <a:r>
              <a:rPr lang="en-US" sz="1100" dirty="0">
                <a:solidFill>
                  <a:schemeClr val="tx1"/>
                </a:solidFill>
              </a:rPr>
              <a:t>, 1990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u="sng" dirty="0">
                <a:solidFill>
                  <a:schemeClr val="tx1"/>
                </a:solidFill>
              </a:rPr>
              <a:t>Consumer characteristics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existing scales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it-IT" sz="1100" dirty="0">
                <a:solidFill>
                  <a:srgbClr val="000000"/>
                </a:solidFill>
              </a:rPr>
              <a:t>Boyd &amp; Zimbardo, 1997; </a:t>
            </a:r>
            <a:r>
              <a:rPr lang="de-DE" sz="1100" dirty="0" err="1">
                <a:solidFill>
                  <a:srgbClr val="000000"/>
                </a:solidFill>
              </a:rPr>
              <a:t>Obermiller</a:t>
            </a:r>
            <a:r>
              <a:rPr lang="de-DE" sz="1100" dirty="0">
                <a:solidFill>
                  <a:srgbClr val="000000"/>
                </a:solidFill>
              </a:rPr>
              <a:t> &amp; Spangenberg, 1998; </a:t>
            </a:r>
            <a:r>
              <a:rPr lang="en-US" sz="1100" dirty="0">
                <a:solidFill>
                  <a:srgbClr val="000000"/>
                </a:solidFill>
              </a:rPr>
              <a:t>Worthington et al., 2003)</a:t>
            </a:r>
          </a:p>
          <a:p>
            <a:pPr lvl="1"/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Projected </a:t>
            </a:r>
            <a:r>
              <a:rPr lang="en-US" sz="2000" b="1" dirty="0">
                <a:solidFill>
                  <a:schemeClr val="tx1"/>
                </a:solidFill>
              </a:rPr>
              <a:t>studies for Fall 2015/Spring 2016: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Perception of product qualities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Brand </a:t>
            </a:r>
            <a:r>
              <a:rPr lang="en-US" sz="1800" dirty="0">
                <a:solidFill>
                  <a:schemeClr val="tx1"/>
                </a:solidFill>
              </a:rPr>
              <a:t>forgiveness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Self-brand </a:t>
            </a:r>
            <a:r>
              <a:rPr lang="en-US" sz="1800" dirty="0" smtClean="0">
                <a:solidFill>
                  <a:schemeClr val="tx1"/>
                </a:solidFill>
              </a:rPr>
              <a:t>connection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Brand </a:t>
            </a:r>
            <a:r>
              <a:rPr lang="en-US" sz="1800" dirty="0">
                <a:solidFill>
                  <a:schemeClr val="tx1"/>
                </a:solidFill>
              </a:rPr>
              <a:t>attachment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Brand </a:t>
            </a:r>
            <a:r>
              <a:rPr lang="en-US" sz="1800" dirty="0" smtClean="0">
                <a:solidFill>
                  <a:schemeClr val="tx1"/>
                </a:solidFill>
              </a:rPr>
              <a:t>choice under stress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Research Originality and Implications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u="sng" dirty="0">
                <a:solidFill>
                  <a:schemeClr val="tx1"/>
                </a:solidFill>
              </a:rPr>
              <a:t>conceptual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level: </a:t>
            </a:r>
            <a:r>
              <a:rPr lang="en-US" sz="2000" dirty="0">
                <a:solidFill>
                  <a:schemeClr val="tx1"/>
                </a:solidFill>
              </a:rPr>
              <a:t>find out whether brands as commercial entities </a:t>
            </a:r>
            <a:r>
              <a:rPr lang="en-US" sz="2000" dirty="0" smtClean="0">
                <a:solidFill>
                  <a:schemeClr val="tx1"/>
                </a:solidFill>
              </a:rPr>
              <a:t>can(not) provide </a:t>
            </a:r>
            <a:r>
              <a:rPr lang="en-US" sz="2000" dirty="0">
                <a:solidFill>
                  <a:schemeClr val="tx1"/>
                </a:solidFill>
              </a:rPr>
              <a:t>real consumer </a:t>
            </a:r>
            <a:r>
              <a:rPr lang="en-US" sz="2000" dirty="0" smtClean="0">
                <a:solidFill>
                  <a:schemeClr val="tx1"/>
                </a:solidFill>
              </a:rPr>
              <a:t>benefits, for whom and under what situations, if </a:t>
            </a:r>
            <a:r>
              <a:rPr lang="en-US" sz="2000" dirty="0">
                <a:solidFill>
                  <a:schemeClr val="tx1"/>
                </a:solidFill>
              </a:rPr>
              <a:t>they use transcendental brand </a:t>
            </a:r>
            <a:r>
              <a:rPr lang="en-US" sz="2000" dirty="0" smtClean="0">
                <a:solidFill>
                  <a:schemeClr val="tx1"/>
                </a:solidFill>
              </a:rPr>
              <a:t>references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On a </a:t>
            </a:r>
            <a:r>
              <a:rPr lang="en-US" sz="2000" u="sng" dirty="0" smtClean="0">
                <a:solidFill>
                  <a:schemeClr val="tx1"/>
                </a:solidFill>
              </a:rPr>
              <a:t>managerial</a:t>
            </a:r>
            <a:r>
              <a:rPr lang="en-US" sz="2000" dirty="0" smtClean="0">
                <a:solidFill>
                  <a:schemeClr val="tx1"/>
                </a:solidFill>
              </a:rPr>
              <a:t> level: point </a:t>
            </a:r>
            <a:r>
              <a:rPr lang="en-US" sz="2000" dirty="0">
                <a:solidFill>
                  <a:schemeClr val="tx1"/>
                </a:solidFill>
              </a:rPr>
              <a:t>out which brands and consumer segments, and </a:t>
            </a:r>
            <a:r>
              <a:rPr lang="en-US" sz="2000" dirty="0" smtClean="0">
                <a:solidFill>
                  <a:schemeClr val="tx1"/>
                </a:solidFill>
              </a:rPr>
              <a:t>in what </a:t>
            </a:r>
            <a:r>
              <a:rPr lang="en-US" sz="2000" dirty="0">
                <a:solidFill>
                  <a:schemeClr val="tx1"/>
                </a:solidFill>
              </a:rPr>
              <a:t>kind of </a:t>
            </a:r>
            <a:r>
              <a:rPr lang="en-US" sz="2000" dirty="0" smtClean="0">
                <a:solidFill>
                  <a:schemeClr val="tx1"/>
                </a:solidFill>
              </a:rPr>
              <a:t>marketing contexts, can(not) </a:t>
            </a:r>
            <a:r>
              <a:rPr lang="en-US" sz="2000" dirty="0">
                <a:solidFill>
                  <a:schemeClr val="tx1"/>
                </a:solidFill>
              </a:rPr>
              <a:t>benefit from an association with the </a:t>
            </a:r>
            <a:r>
              <a:rPr lang="en-US" sz="2000" dirty="0" smtClean="0">
                <a:solidFill>
                  <a:schemeClr val="tx1"/>
                </a:solidFill>
              </a:rPr>
              <a:t>divine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u="sng" dirty="0" smtClean="0">
                <a:solidFill>
                  <a:schemeClr val="tx1"/>
                </a:solidFill>
              </a:rPr>
              <a:t>societal</a:t>
            </a:r>
            <a:r>
              <a:rPr lang="en-US" sz="2000" dirty="0" smtClean="0">
                <a:solidFill>
                  <a:schemeClr val="tx1"/>
                </a:solidFill>
              </a:rPr>
              <a:t> level: hopefully </a:t>
            </a:r>
            <a:r>
              <a:rPr lang="en-US" sz="2000" dirty="0">
                <a:solidFill>
                  <a:schemeClr val="tx1"/>
                </a:solidFill>
              </a:rPr>
              <a:t>provide insights on the frontiers of brands as building blocks of meaning in today’s </a:t>
            </a:r>
            <a:r>
              <a:rPr lang="en-US" sz="2000" dirty="0" smtClean="0">
                <a:solidFill>
                  <a:schemeClr val="tx1"/>
                </a:solidFill>
              </a:rPr>
              <a:t>societies </a:t>
            </a:r>
            <a:endParaRPr lang="fr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542338" cy="792163"/>
          </a:xfrm>
        </p:spPr>
        <p:txBody>
          <a:bodyPr/>
          <a:lstStyle/>
          <a:p>
            <a:pPr algn="ctr"/>
            <a:r>
              <a:rPr lang="en-US" i="0" dirty="0" smtClean="0"/>
              <a:t>Thank you!</a:t>
            </a:r>
            <a:endParaRPr lang="fr-CH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C:\Users\VNEDEVA\AppData\Local\Microsoft\Windows\Temporary Internet Files\Content.IE5\FSV2XUFF\angel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88" y="3140968"/>
            <a:ext cx="2193032" cy="21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723759" cy="4680520"/>
          </a:xfrm>
        </p:spPr>
        <p:txBody>
          <a:bodyPr/>
          <a:lstStyle/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Adaval</a:t>
            </a:r>
            <a:r>
              <a:rPr lang="en-US" sz="1000" dirty="0">
                <a:solidFill>
                  <a:schemeClr val="tx1"/>
                </a:solidFill>
              </a:rPr>
              <a:t>, R. (2003). How good gets better and bad gets worse:  Understanding the impact of affect on evaluations of known brands. </a:t>
            </a:r>
            <a:r>
              <a:rPr lang="en-US" sz="1000" i="1" dirty="0">
                <a:solidFill>
                  <a:schemeClr val="tx1"/>
                </a:solidFill>
              </a:rPr>
              <a:t>Journal of Consumer Research, 30</a:t>
            </a:r>
            <a:r>
              <a:rPr lang="en-US" sz="1000" dirty="0">
                <a:solidFill>
                  <a:schemeClr val="tx1"/>
                </a:solidFill>
              </a:rPr>
              <a:t> (December), </a:t>
            </a:r>
            <a:r>
              <a:rPr lang="en-US" sz="1000" dirty="0" smtClean="0">
                <a:solidFill>
                  <a:schemeClr val="tx1"/>
                </a:solidFill>
              </a:rPr>
              <a:t>352-367.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Anderson</a:t>
            </a:r>
            <a:r>
              <a:rPr lang="en-US" sz="1000" dirty="0">
                <a:solidFill>
                  <a:schemeClr val="tx1"/>
                </a:solidFill>
              </a:rPr>
              <a:t>, J. R. (1983). A spreading activation theory of memory. </a:t>
            </a:r>
            <a:r>
              <a:rPr lang="en-US" sz="1000" i="1" dirty="0">
                <a:solidFill>
                  <a:schemeClr val="tx1"/>
                </a:solidFill>
              </a:rPr>
              <a:t>Journal of Verbal Learning and Verbal Behavior, 22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261–295.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Argo</a:t>
            </a:r>
            <a:r>
              <a:rPr lang="en-US" sz="1000" dirty="0">
                <a:solidFill>
                  <a:schemeClr val="tx1"/>
                </a:solidFill>
              </a:rPr>
              <a:t>, J.J., </a:t>
            </a:r>
            <a:r>
              <a:rPr lang="en-US" sz="1000" dirty="0" err="1">
                <a:solidFill>
                  <a:schemeClr val="tx1"/>
                </a:solidFill>
              </a:rPr>
              <a:t>Popa</a:t>
            </a:r>
            <a:r>
              <a:rPr lang="en-US" sz="1000" dirty="0">
                <a:solidFill>
                  <a:schemeClr val="tx1"/>
                </a:solidFill>
              </a:rPr>
              <a:t>, M., &amp; Smith, M.C. (2010). The sound of brands. </a:t>
            </a:r>
            <a:r>
              <a:rPr lang="en-US" sz="1000" i="1" dirty="0">
                <a:solidFill>
                  <a:schemeClr val="tx1"/>
                </a:solidFill>
              </a:rPr>
              <a:t>Journal of Marketing, 74</a:t>
            </a:r>
            <a:r>
              <a:rPr lang="en-US" sz="1000" dirty="0">
                <a:solidFill>
                  <a:schemeClr val="tx1"/>
                </a:solidFill>
              </a:rPr>
              <a:t>(4), </a:t>
            </a:r>
            <a:r>
              <a:rPr lang="en-US" sz="1000" dirty="0" smtClean="0">
                <a:solidFill>
                  <a:schemeClr val="tx1"/>
                </a:solidFill>
              </a:rPr>
              <a:t>97-109.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Atkin</a:t>
            </a:r>
            <a:r>
              <a:rPr lang="en-US" sz="1000" dirty="0">
                <a:solidFill>
                  <a:schemeClr val="tx1"/>
                </a:solidFill>
              </a:rPr>
              <a:t>, D. (2004). </a:t>
            </a:r>
            <a:r>
              <a:rPr lang="en-US" sz="1000" i="1" dirty="0">
                <a:solidFill>
                  <a:schemeClr val="tx1"/>
                </a:solidFill>
              </a:rPr>
              <a:t>The </a:t>
            </a:r>
            <a:r>
              <a:rPr lang="en-US" sz="1000" i="1" dirty="0" err="1">
                <a:solidFill>
                  <a:schemeClr val="tx1"/>
                </a:solidFill>
              </a:rPr>
              <a:t>culting</a:t>
            </a:r>
            <a:r>
              <a:rPr lang="en-US" sz="1000" i="1" dirty="0">
                <a:solidFill>
                  <a:schemeClr val="tx1"/>
                </a:solidFill>
              </a:rPr>
              <a:t> of brands: When customers become true believers</a:t>
            </a:r>
            <a:r>
              <a:rPr lang="en-US" sz="1000" dirty="0">
                <a:solidFill>
                  <a:schemeClr val="tx1"/>
                </a:solidFill>
              </a:rPr>
              <a:t>. New York: Portfolio.  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Belk</a:t>
            </a:r>
            <a:r>
              <a:rPr lang="en-US" sz="1000" dirty="0">
                <a:solidFill>
                  <a:schemeClr val="tx1"/>
                </a:solidFill>
              </a:rPr>
              <a:t>, R.W. (1987). A child’s Christmas in America: Santa Claus as deity, consumption as religion. </a:t>
            </a:r>
            <a:r>
              <a:rPr lang="en-US" sz="1000" i="1" dirty="0">
                <a:solidFill>
                  <a:schemeClr val="tx1"/>
                </a:solidFill>
              </a:rPr>
              <a:t>Journal of American Culture, 10</a:t>
            </a:r>
            <a:r>
              <a:rPr lang="en-US" sz="1000" dirty="0">
                <a:solidFill>
                  <a:schemeClr val="tx1"/>
                </a:solidFill>
              </a:rPr>
              <a:t>, 87-100.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Belk</a:t>
            </a:r>
            <a:r>
              <a:rPr lang="en-US" sz="1000" dirty="0">
                <a:solidFill>
                  <a:schemeClr val="tx1"/>
                </a:solidFill>
              </a:rPr>
              <a:t>, R.W., </a:t>
            </a:r>
            <a:r>
              <a:rPr lang="en-US" sz="1000" dirty="0" err="1">
                <a:solidFill>
                  <a:schemeClr val="tx1"/>
                </a:solidFill>
              </a:rPr>
              <a:t>Wallendorf</a:t>
            </a:r>
            <a:r>
              <a:rPr lang="en-US" sz="1000" dirty="0">
                <a:solidFill>
                  <a:schemeClr val="tx1"/>
                </a:solidFill>
              </a:rPr>
              <a:t>, M., &amp; Sherry, J. F. Jr. (1989). The sacred and the profane in consumer behavior: </a:t>
            </a:r>
            <a:r>
              <a:rPr lang="en-US" sz="1000" dirty="0" smtClean="0">
                <a:solidFill>
                  <a:schemeClr val="tx1"/>
                </a:solidFill>
              </a:rPr>
              <a:t>Theodicy on </a:t>
            </a:r>
            <a:r>
              <a:rPr lang="en-US" sz="1000" dirty="0">
                <a:solidFill>
                  <a:schemeClr val="tx1"/>
                </a:solidFill>
              </a:rPr>
              <a:t>the Odyssey. </a:t>
            </a:r>
            <a:r>
              <a:rPr lang="en-US" sz="1000" i="1" dirty="0">
                <a:solidFill>
                  <a:schemeClr val="tx1"/>
                </a:solidFill>
              </a:rPr>
              <a:t>Journal of </a:t>
            </a:r>
            <a:r>
              <a:rPr lang="en-US" sz="1000" i="1" dirty="0" smtClean="0">
                <a:solidFill>
                  <a:schemeClr val="tx1"/>
                </a:solidFill>
              </a:rPr>
              <a:t>Consumer Research</a:t>
            </a:r>
            <a:r>
              <a:rPr lang="en-US" sz="1000" i="1" dirty="0">
                <a:solidFill>
                  <a:schemeClr val="tx1"/>
                </a:solidFill>
              </a:rPr>
              <a:t>, 16</a:t>
            </a:r>
            <a:r>
              <a:rPr lang="en-US" sz="1000" dirty="0">
                <a:solidFill>
                  <a:schemeClr val="tx1"/>
                </a:solidFill>
              </a:rPr>
              <a:t>(June), 1-38.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Belk</a:t>
            </a:r>
            <a:r>
              <a:rPr lang="en-US" sz="1000" dirty="0">
                <a:solidFill>
                  <a:schemeClr val="tx1"/>
                </a:solidFill>
              </a:rPr>
              <a:t>, R.W., &amp; </a:t>
            </a:r>
            <a:r>
              <a:rPr lang="en-US" sz="1000" dirty="0" err="1">
                <a:solidFill>
                  <a:schemeClr val="tx1"/>
                </a:solidFill>
              </a:rPr>
              <a:t>Tumbat</a:t>
            </a:r>
            <a:r>
              <a:rPr lang="en-US" sz="1000" dirty="0">
                <a:solidFill>
                  <a:schemeClr val="tx1"/>
                </a:solidFill>
              </a:rPr>
              <a:t>, G. (2005). The cult of Macintosh. </a:t>
            </a:r>
            <a:r>
              <a:rPr lang="en-US" sz="1000" i="1" dirty="0">
                <a:solidFill>
                  <a:schemeClr val="tx1"/>
                </a:solidFill>
              </a:rPr>
              <a:t>Consumption Markets and Culture, 8</a:t>
            </a:r>
            <a:r>
              <a:rPr lang="en-US" sz="1000" dirty="0">
                <a:solidFill>
                  <a:schemeClr val="tx1"/>
                </a:solidFill>
              </a:rPr>
              <a:t>, 205-218. 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Bloch</a:t>
            </a:r>
            <a:r>
              <a:rPr lang="en-US" sz="1000" dirty="0">
                <a:solidFill>
                  <a:schemeClr val="tx1"/>
                </a:solidFill>
              </a:rPr>
              <a:t>, P. H. (1995). Seeking the ideal form: Product design and consumer response. </a:t>
            </a:r>
            <a:r>
              <a:rPr lang="en-US" sz="1000" i="1" dirty="0">
                <a:solidFill>
                  <a:schemeClr val="tx1"/>
                </a:solidFill>
              </a:rPr>
              <a:t>Journal of Marketing, 59</a:t>
            </a:r>
            <a:r>
              <a:rPr lang="en-US" sz="1000" dirty="0">
                <a:solidFill>
                  <a:schemeClr val="tx1"/>
                </a:solidFill>
              </a:rPr>
              <a:t>(July), 16–29.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Bloch, P. H., Brunel, F. F., &amp; Arnold, T. J. (2003). Individual differences in the centrality of visual product aesthetics: Concept and measurement. Journal of Consumer Research, 29(4), 551-565.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Boyd, J. N., &amp; </a:t>
            </a:r>
            <a:r>
              <a:rPr lang="en-US" sz="1000" dirty="0" err="1" smtClean="0">
                <a:solidFill>
                  <a:schemeClr val="tx1"/>
                </a:solidFill>
              </a:rPr>
              <a:t>Zimbardo</a:t>
            </a:r>
            <a:r>
              <a:rPr lang="en-US" sz="1000" dirty="0" smtClean="0">
                <a:solidFill>
                  <a:schemeClr val="tx1"/>
                </a:solidFill>
              </a:rPr>
              <a:t>, P. G. (1997). Constructing time after death: The transcendental-future time perspective. </a:t>
            </a:r>
            <a:r>
              <a:rPr lang="en-US" sz="1000" i="1" dirty="0" smtClean="0">
                <a:solidFill>
                  <a:schemeClr val="tx1"/>
                </a:solidFill>
              </a:rPr>
              <a:t>Time and Society, 6</a:t>
            </a:r>
            <a:r>
              <a:rPr lang="en-US" sz="1000" dirty="0" smtClean="0">
                <a:solidFill>
                  <a:schemeClr val="tx1"/>
                </a:solidFill>
              </a:rPr>
              <a:t>, 35-54. 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Brower</a:t>
            </a:r>
            <a:r>
              <a:rPr lang="en-US" sz="1000" dirty="0">
                <a:solidFill>
                  <a:schemeClr val="tx1"/>
                </a:solidFill>
              </a:rPr>
              <a:t>, J.E., </a:t>
            </a:r>
            <a:r>
              <a:rPr lang="en-US" sz="1000" dirty="0" err="1">
                <a:solidFill>
                  <a:schemeClr val="tx1"/>
                </a:solidFill>
              </a:rPr>
              <a:t>Wierenga</a:t>
            </a:r>
            <a:r>
              <a:rPr lang="en-US" sz="1000" dirty="0">
                <a:solidFill>
                  <a:schemeClr val="tx1"/>
                </a:solidFill>
              </a:rPr>
              <a:t>, E., Craig, W.L., </a:t>
            </a:r>
            <a:r>
              <a:rPr lang="en-US" sz="1000" dirty="0" err="1">
                <a:solidFill>
                  <a:schemeClr val="tx1"/>
                </a:solidFill>
              </a:rPr>
              <a:t>Leftow</a:t>
            </a:r>
            <a:r>
              <a:rPr lang="en-US" sz="1000" dirty="0">
                <a:solidFill>
                  <a:schemeClr val="tx1"/>
                </a:solidFill>
              </a:rPr>
              <a:t>, B., Hudson, H., &amp; Garcia, L. (2009).  Part II: Divine attributes. In T. P. Flint and M. Rea (Eds.), </a:t>
            </a:r>
            <a:r>
              <a:rPr lang="en-US" sz="1000" i="1" dirty="0">
                <a:solidFill>
                  <a:schemeClr val="tx1"/>
                </a:solidFill>
              </a:rPr>
              <a:t>The Oxford Handbook of Philosophical Theology </a:t>
            </a:r>
            <a:r>
              <a:rPr lang="en-US" sz="1000" dirty="0">
                <a:solidFill>
                  <a:schemeClr val="tx1"/>
                </a:solidFill>
              </a:rPr>
              <a:t>(pp. 105-241). Oxford: Oxford University Press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Brown, S., Scott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(2012). </a:t>
            </a:r>
            <a:r>
              <a:rPr lang="en-US" sz="1000" dirty="0" smtClean="0">
                <a:solidFill>
                  <a:schemeClr val="tx1"/>
                </a:solidFill>
              </a:rPr>
              <a:t>The devil has all the best brands. In  </a:t>
            </a:r>
            <a:r>
              <a:rPr lang="en-US" sz="1000" dirty="0">
                <a:solidFill>
                  <a:schemeClr val="tx1"/>
                </a:solidFill>
              </a:rPr>
              <a:t>D. </a:t>
            </a:r>
            <a:r>
              <a:rPr lang="en-US" sz="1000" dirty="0" err="1">
                <a:solidFill>
                  <a:schemeClr val="tx1"/>
                </a:solidFill>
              </a:rPr>
              <a:t>Rinallo</a:t>
            </a:r>
            <a:r>
              <a:rPr lang="en-US" sz="1000" dirty="0">
                <a:solidFill>
                  <a:schemeClr val="tx1"/>
                </a:solidFill>
              </a:rPr>
              <a:t>, L. Scott, P. </a:t>
            </a:r>
            <a:r>
              <a:rPr lang="en-US" sz="1000" dirty="0" err="1">
                <a:solidFill>
                  <a:schemeClr val="tx1"/>
                </a:solidFill>
              </a:rPr>
              <a:t>Maclaran</a:t>
            </a:r>
            <a:r>
              <a:rPr lang="en-US" sz="1000" dirty="0">
                <a:solidFill>
                  <a:schemeClr val="tx1"/>
                </a:solidFill>
              </a:rPr>
              <a:t> (Eds.), </a:t>
            </a:r>
            <a:r>
              <a:rPr lang="en-US" sz="1000" i="1" dirty="0">
                <a:solidFill>
                  <a:schemeClr val="tx1"/>
                </a:solidFill>
              </a:rPr>
              <a:t>Consumption and Spirituality</a:t>
            </a:r>
            <a:r>
              <a:rPr lang="en-US" sz="1000" dirty="0">
                <a:solidFill>
                  <a:schemeClr val="tx1"/>
                </a:solidFill>
              </a:rPr>
              <a:t> (pp. </a:t>
            </a:r>
            <a:r>
              <a:rPr lang="en-US" sz="1000" dirty="0" smtClean="0">
                <a:solidFill>
                  <a:schemeClr val="tx1"/>
                </a:solidFill>
              </a:rPr>
              <a:t>94-105). </a:t>
            </a:r>
            <a:r>
              <a:rPr lang="en-US" sz="1000" dirty="0">
                <a:solidFill>
                  <a:schemeClr val="tx1"/>
                </a:solidFill>
              </a:rPr>
              <a:t>New York: </a:t>
            </a:r>
            <a:r>
              <a:rPr lang="en-US" sz="1000" dirty="0" err="1">
                <a:solidFill>
                  <a:schemeClr val="tx1"/>
                </a:solidFill>
              </a:rPr>
              <a:t>Routledge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Chaiken</a:t>
            </a:r>
            <a:r>
              <a:rPr lang="en-US" sz="1000" dirty="0">
                <a:solidFill>
                  <a:schemeClr val="tx1"/>
                </a:solidFill>
              </a:rPr>
              <a:t>, S. (1980). Heuristic versus systematic information processing and the use of source versus message cues in persuasion. </a:t>
            </a:r>
            <a:r>
              <a:rPr lang="en-US" sz="1000" i="1" dirty="0">
                <a:solidFill>
                  <a:schemeClr val="tx1"/>
                </a:solidFill>
              </a:rPr>
              <a:t>Journal of Personality and Social Psychology, 39</a:t>
            </a:r>
            <a:r>
              <a:rPr lang="en-US" sz="1000" dirty="0">
                <a:solidFill>
                  <a:schemeClr val="tx1"/>
                </a:solidFill>
              </a:rPr>
              <a:t>, 752-766.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Chan, K. Q., Tong, E.M.W., &amp; Tan, Y. L.  (2014). Taking a leap of faith: Reminders of God lead to greater risk taking.  </a:t>
            </a:r>
            <a:r>
              <a:rPr lang="en-US" sz="1000" i="1" dirty="0">
                <a:solidFill>
                  <a:schemeClr val="tx1"/>
                </a:solidFill>
              </a:rPr>
              <a:t>Social Psychological and Personality Science, 5</a:t>
            </a:r>
            <a:r>
              <a:rPr lang="en-US" sz="1000" dirty="0">
                <a:solidFill>
                  <a:schemeClr val="tx1"/>
                </a:solidFill>
              </a:rPr>
              <a:t>(8), 901–909.</a:t>
            </a:r>
          </a:p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Chidester</a:t>
            </a:r>
            <a:r>
              <a:rPr lang="en-US" sz="1000" dirty="0" smtClean="0">
                <a:solidFill>
                  <a:schemeClr val="tx1"/>
                </a:solidFill>
              </a:rPr>
              <a:t>, D. (2005). </a:t>
            </a:r>
            <a:r>
              <a:rPr lang="en-US" sz="1000" i="1" dirty="0" smtClean="0">
                <a:solidFill>
                  <a:schemeClr val="tx1"/>
                </a:solidFill>
              </a:rPr>
              <a:t>Authentic fakes: Religion and American popular culture</a:t>
            </a:r>
            <a:r>
              <a:rPr lang="en-US" sz="1000" dirty="0" smtClean="0">
                <a:solidFill>
                  <a:schemeClr val="tx1"/>
                </a:solidFill>
              </a:rPr>
              <a:t>. Berkeley, CA: University of California Press.</a:t>
            </a:r>
          </a:p>
          <a:p>
            <a:pPr marL="5715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Childers, T. L., &amp; </a:t>
            </a:r>
            <a:r>
              <a:rPr lang="en-US" sz="1000" dirty="0" err="1">
                <a:solidFill>
                  <a:srgbClr val="000000"/>
                </a:solidFill>
              </a:rPr>
              <a:t>Jass</a:t>
            </a:r>
            <a:r>
              <a:rPr lang="en-US" sz="1000" dirty="0">
                <a:solidFill>
                  <a:srgbClr val="000000"/>
                </a:solidFill>
              </a:rPr>
              <a:t>, J. (2002). All dressed up with something to say: Effects of typeface semantic associations on brand perceptions and consumer memory. </a:t>
            </a:r>
            <a:r>
              <a:rPr lang="en-US" sz="1000" i="1" dirty="0">
                <a:solidFill>
                  <a:srgbClr val="000000"/>
                </a:solidFill>
              </a:rPr>
              <a:t>Journal of Consumer Psychology, 12</a:t>
            </a:r>
            <a:r>
              <a:rPr lang="en-US" sz="1000" dirty="0">
                <a:solidFill>
                  <a:srgbClr val="000000"/>
                </a:solidFill>
              </a:rPr>
              <a:t>, 93–106</a:t>
            </a:r>
            <a:r>
              <a:rPr lang="en-US" sz="1000" dirty="0" smtClean="0">
                <a:solidFill>
                  <a:srgbClr val="000000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Citroen. (2014). Divine DS. Retrieved September 15, 2014 from http://www.citroen.co.uk/about-citroen/concept-cars/divine-ds.</a:t>
            </a:r>
          </a:p>
          <a:p>
            <a:pPr marL="57150" lv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723759" cy="4752528"/>
          </a:xfrm>
        </p:spPr>
        <p:txBody>
          <a:bodyPr/>
          <a:lstStyle/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Cox</a:t>
            </a:r>
            <a:r>
              <a:rPr lang="en-US" sz="1000" dirty="0">
                <a:solidFill>
                  <a:schemeClr val="tx1"/>
                </a:solidFill>
              </a:rPr>
              <a:t>, D. S., &amp; Cox, A. D. (2002). Beyond first impressions: The effects of repeated exposure on consumer liking of visually complex and simple product designs. </a:t>
            </a:r>
            <a:r>
              <a:rPr lang="en-US" sz="1000" i="1" dirty="0">
                <a:solidFill>
                  <a:schemeClr val="tx1"/>
                </a:solidFill>
              </a:rPr>
              <a:t>Journal of the Academy of Marketing Science, 30</a:t>
            </a:r>
            <a:r>
              <a:rPr lang="en-US" sz="1000" dirty="0">
                <a:solidFill>
                  <a:schemeClr val="tx1"/>
                </a:solidFill>
              </a:rPr>
              <a:t>(2), 119-130.</a:t>
            </a:r>
          </a:p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DeBono</a:t>
            </a:r>
            <a:r>
              <a:rPr lang="en-US" sz="1000" dirty="0">
                <a:solidFill>
                  <a:schemeClr val="tx1"/>
                </a:solidFill>
              </a:rPr>
              <a:t>, K. G., Leavitt, A., &amp; Backus, J. (2003). Product packaging and product evaluation: An individual difference approach. </a:t>
            </a:r>
            <a:r>
              <a:rPr lang="en-US" sz="1000" i="1" dirty="0">
                <a:solidFill>
                  <a:schemeClr val="tx1"/>
                </a:solidFill>
              </a:rPr>
              <a:t>Journal of Applied Social Psychology, 33</a:t>
            </a:r>
            <a:r>
              <a:rPr lang="en-US" sz="1000" dirty="0">
                <a:solidFill>
                  <a:schemeClr val="tx1"/>
                </a:solidFill>
              </a:rPr>
              <a:t>, 513–521.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Doyle</a:t>
            </a:r>
            <a:r>
              <a:rPr lang="en-US" sz="1000" dirty="0">
                <a:solidFill>
                  <a:schemeClr val="tx1"/>
                </a:solidFill>
              </a:rPr>
              <a:t>, J. R., &amp; </a:t>
            </a:r>
            <a:r>
              <a:rPr lang="en-US" sz="1000" dirty="0" err="1">
                <a:solidFill>
                  <a:schemeClr val="tx1"/>
                </a:solidFill>
              </a:rPr>
              <a:t>Bottomley</a:t>
            </a:r>
            <a:r>
              <a:rPr lang="en-US" sz="1000" dirty="0">
                <a:solidFill>
                  <a:schemeClr val="tx1"/>
                </a:solidFill>
              </a:rPr>
              <a:t>, P. A(2006). Dressed for the </a:t>
            </a:r>
            <a:r>
              <a:rPr lang="en-US" sz="1000" dirty="0" smtClean="0">
                <a:solidFill>
                  <a:schemeClr val="tx1"/>
                </a:solidFill>
              </a:rPr>
              <a:t>occasion</a:t>
            </a:r>
            <a:r>
              <a:rPr lang="en-US" sz="1000" dirty="0">
                <a:solidFill>
                  <a:schemeClr val="tx1"/>
                </a:solidFill>
              </a:rPr>
              <a:t>: </a:t>
            </a:r>
            <a:r>
              <a:rPr lang="en-US" sz="1000" dirty="0" smtClean="0">
                <a:solidFill>
                  <a:schemeClr val="tx1"/>
                </a:solidFill>
              </a:rPr>
              <a:t>Font-Product congruity in </a:t>
            </a:r>
            <a:r>
              <a:rPr lang="en-US" sz="1000" dirty="0">
                <a:solidFill>
                  <a:schemeClr val="tx1"/>
                </a:solidFill>
              </a:rPr>
              <a:t>the </a:t>
            </a:r>
            <a:r>
              <a:rPr lang="en-US" sz="1000" dirty="0" smtClean="0">
                <a:solidFill>
                  <a:schemeClr val="tx1"/>
                </a:solidFill>
              </a:rPr>
              <a:t>perception </a:t>
            </a:r>
            <a:r>
              <a:rPr lang="en-US" sz="1000" dirty="0">
                <a:solidFill>
                  <a:schemeClr val="tx1"/>
                </a:solidFill>
              </a:rPr>
              <a:t>of </a:t>
            </a:r>
            <a:r>
              <a:rPr lang="en-US" sz="1000" dirty="0" smtClean="0">
                <a:solidFill>
                  <a:schemeClr val="tx1"/>
                </a:solidFill>
              </a:rPr>
              <a:t>logotype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r>
              <a:rPr lang="en-US" sz="1000" i="1" dirty="0" smtClean="0">
                <a:solidFill>
                  <a:schemeClr val="tx1"/>
                </a:solidFill>
              </a:rPr>
              <a:t>Journal of Consumer Psychology, </a:t>
            </a:r>
            <a:r>
              <a:rPr lang="en-US" sz="1000" i="1" dirty="0">
                <a:solidFill>
                  <a:schemeClr val="tx1"/>
                </a:solidFill>
              </a:rPr>
              <a:t>16</a:t>
            </a:r>
            <a:r>
              <a:rPr lang="en-US" sz="1000" dirty="0">
                <a:solidFill>
                  <a:schemeClr val="tx1"/>
                </a:solidFill>
              </a:rPr>
              <a:t>(2), 112–123.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Einstein</a:t>
            </a:r>
            <a:r>
              <a:rPr lang="en-US" sz="1000" dirty="0">
                <a:solidFill>
                  <a:schemeClr val="tx1"/>
                </a:solidFill>
              </a:rPr>
              <a:t>, M. (2008). </a:t>
            </a:r>
            <a:r>
              <a:rPr lang="en-US" sz="1000" i="1" dirty="0">
                <a:solidFill>
                  <a:schemeClr val="tx1"/>
                </a:solidFill>
              </a:rPr>
              <a:t>Brands of faith: Marketing religion in a commercial age</a:t>
            </a:r>
            <a:r>
              <a:rPr lang="en-US" sz="1000" dirty="0">
                <a:solidFill>
                  <a:schemeClr val="tx1"/>
                </a:solidFill>
              </a:rPr>
              <a:t>. New York: Routledge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Garner, R. (2005). What’s in a name? Persuasion perhaps. </a:t>
            </a:r>
            <a:r>
              <a:rPr lang="en-US" sz="1000" i="1" dirty="0">
                <a:solidFill>
                  <a:schemeClr val="tx1"/>
                </a:solidFill>
              </a:rPr>
              <a:t>Journal of Consumer Psychology, 15</a:t>
            </a:r>
            <a:r>
              <a:rPr lang="en-US" sz="1000" dirty="0">
                <a:solidFill>
                  <a:schemeClr val="tx1"/>
                </a:solidFill>
              </a:rPr>
              <a:t>, 108–116.</a:t>
            </a:r>
          </a:p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Hagtvedt</a:t>
            </a:r>
            <a:r>
              <a:rPr lang="en-US" sz="1000" dirty="0">
                <a:solidFill>
                  <a:schemeClr val="tx1"/>
                </a:solidFill>
              </a:rPr>
              <a:t>, H. (2011). The impact of incomplete typeface logos on perceptions of the firm</a:t>
            </a:r>
            <a:r>
              <a:rPr lang="en-US" sz="1000" dirty="0" smtClean="0">
                <a:solidFill>
                  <a:schemeClr val="tx1"/>
                </a:solidFill>
              </a:rPr>
              <a:t>. </a:t>
            </a:r>
            <a:r>
              <a:rPr lang="en-US" sz="1000" i="1" dirty="0" smtClean="0">
                <a:solidFill>
                  <a:schemeClr val="tx1"/>
                </a:solidFill>
              </a:rPr>
              <a:t>Journal </a:t>
            </a:r>
            <a:r>
              <a:rPr lang="en-US" sz="1000" i="1" dirty="0">
                <a:solidFill>
                  <a:schemeClr val="tx1"/>
                </a:solidFill>
              </a:rPr>
              <a:t>of Marketing, 75</a:t>
            </a:r>
            <a:r>
              <a:rPr lang="en-US" sz="1000" dirty="0">
                <a:solidFill>
                  <a:schemeClr val="tx1"/>
                </a:solidFill>
              </a:rPr>
              <a:t>(4), 86-93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Henderson, P.W., &amp; Cote, J. A. (1998). Guidelines for selecting or modifying logos. </a:t>
            </a:r>
            <a:r>
              <a:rPr lang="en-US" sz="1000" i="1" dirty="0">
                <a:solidFill>
                  <a:schemeClr val="tx1"/>
                </a:solidFill>
              </a:rPr>
              <a:t>Journal of Marketing, 62</a:t>
            </a:r>
            <a:r>
              <a:rPr lang="en-US" sz="1000" dirty="0">
                <a:solidFill>
                  <a:schemeClr val="tx1"/>
                </a:solidFill>
              </a:rPr>
              <a:t>, 14–30.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Henderson, P. W., Giese, J. L., &amp; Cote, J. A. (2004). Impression management using typeface design. </a:t>
            </a:r>
            <a:r>
              <a:rPr lang="en-US" sz="1000" i="1" dirty="0">
                <a:solidFill>
                  <a:schemeClr val="tx1"/>
                </a:solidFill>
              </a:rPr>
              <a:t>Journal of Marketing, 68</a:t>
            </a:r>
            <a:r>
              <a:rPr lang="en-US" sz="1000" dirty="0">
                <a:solidFill>
                  <a:schemeClr val="tx1"/>
                </a:solidFill>
              </a:rPr>
              <a:t>, 60–72.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Hollins, B., &amp; Pugh, S. (1990). </a:t>
            </a:r>
            <a:r>
              <a:rPr lang="en-US" sz="1000" dirty="0" err="1">
                <a:solidFill>
                  <a:schemeClr val="tx1"/>
                </a:solidFill>
              </a:rPr>
              <a:t>Succesful</a:t>
            </a:r>
            <a:r>
              <a:rPr lang="en-US" sz="1000" dirty="0">
                <a:solidFill>
                  <a:schemeClr val="tx1"/>
                </a:solidFill>
              </a:rPr>
              <a:t> Product Design. London: </a:t>
            </a:r>
            <a:r>
              <a:rPr lang="en-US" sz="1000" dirty="0" err="1">
                <a:solidFill>
                  <a:schemeClr val="tx1"/>
                </a:solidFill>
              </a:rPr>
              <a:t>Butterworths</a:t>
            </a:r>
            <a:r>
              <a:rPr lang="en-US" sz="1000" dirty="0">
                <a:solidFill>
                  <a:schemeClr val="tx1"/>
                </a:solidFill>
              </a:rPr>
              <a:t>. </a:t>
            </a:r>
            <a:endParaRPr lang="en-US" sz="10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Holt, D. (2002). Why </a:t>
            </a:r>
            <a:r>
              <a:rPr lang="en-US" sz="1000" dirty="0">
                <a:solidFill>
                  <a:schemeClr val="tx1"/>
                </a:solidFill>
              </a:rPr>
              <a:t>Do Brands Cause Trouble? A Dialectical Theory of Consumer Culture and </a:t>
            </a:r>
            <a:r>
              <a:rPr lang="en-US" sz="1000" dirty="0" smtClean="0">
                <a:solidFill>
                  <a:schemeClr val="tx1"/>
                </a:solidFill>
              </a:rPr>
              <a:t>Branding. </a:t>
            </a:r>
            <a:r>
              <a:rPr lang="en-US" sz="1000" i="1" dirty="0" smtClean="0">
                <a:solidFill>
                  <a:schemeClr val="tx1"/>
                </a:solidFill>
              </a:rPr>
              <a:t>Journal </a:t>
            </a:r>
            <a:r>
              <a:rPr lang="en-US" sz="1000" i="1" dirty="0">
                <a:solidFill>
                  <a:schemeClr val="tx1"/>
                </a:solidFill>
              </a:rPr>
              <a:t>of Consumer Research,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29(1), 70-90. </a:t>
            </a:r>
            <a:endParaRPr lang="en-US" sz="1000" dirty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Holt</a:t>
            </a:r>
            <a:r>
              <a:rPr lang="en-US" sz="1000" dirty="0">
                <a:solidFill>
                  <a:schemeClr val="tx1"/>
                </a:solidFill>
              </a:rPr>
              <a:t>, D. (2004).  </a:t>
            </a:r>
            <a:r>
              <a:rPr lang="en-US" sz="1000" i="1" dirty="0">
                <a:solidFill>
                  <a:schemeClr val="tx1"/>
                </a:solidFill>
              </a:rPr>
              <a:t>How brands become icons: The principles of cultural branding.</a:t>
            </a:r>
            <a:r>
              <a:rPr lang="en-US" sz="1000" dirty="0">
                <a:solidFill>
                  <a:schemeClr val="tx1"/>
                </a:solidFill>
              </a:rPr>
              <a:t> Boston: Harvard Business Review Press.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Hutton, J. (1997). The influence of brand and corporate identity on consumer behavior: A conceptual framework.  </a:t>
            </a:r>
            <a:r>
              <a:rPr lang="en-US" sz="1000" i="1" dirty="0">
                <a:solidFill>
                  <a:schemeClr val="tx1"/>
                </a:solidFill>
              </a:rPr>
              <a:t>Journal of Brand Management, 5</a:t>
            </a:r>
            <a:r>
              <a:rPr lang="en-US" sz="1000" dirty="0">
                <a:solidFill>
                  <a:schemeClr val="tx1"/>
                </a:solidFill>
              </a:rPr>
              <a:t>(November), 428–39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Keller, K. L. (1993).  Conceptualizing, measuring, and managing customer-based brand. </a:t>
            </a:r>
            <a:r>
              <a:rPr lang="en-US" sz="1000" i="1" dirty="0">
                <a:solidFill>
                  <a:schemeClr val="tx1"/>
                </a:solidFill>
              </a:rPr>
              <a:t>Journal of Marketing, 57</a:t>
            </a:r>
            <a:r>
              <a:rPr lang="en-US" sz="1000" dirty="0">
                <a:solidFill>
                  <a:schemeClr val="tx1"/>
                </a:solidFill>
              </a:rPr>
              <a:t>(1), 1-22.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Keller, K. L. (2007). </a:t>
            </a:r>
            <a:r>
              <a:rPr lang="en-US" sz="1000" i="1" dirty="0">
                <a:solidFill>
                  <a:schemeClr val="tx1"/>
                </a:solidFill>
              </a:rPr>
              <a:t>Strategic brand management: Building, measuring, and managing brand equality</a:t>
            </a:r>
            <a:r>
              <a:rPr lang="en-US" sz="1000" dirty="0">
                <a:solidFill>
                  <a:schemeClr val="tx1"/>
                </a:solidFill>
              </a:rPr>
              <a:t> (3rd ed.), Upper Saddle River, NJ: Pearson Prentice-Hall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Laurin</a:t>
            </a:r>
            <a:r>
              <a:rPr lang="en-US" sz="1000" dirty="0">
                <a:solidFill>
                  <a:schemeClr val="tx1"/>
                </a:solidFill>
              </a:rPr>
              <a:t>, K., Kay, A.C., &amp; Fitzsimons, G. (2012). Divergent effects of activating thoughts of God on self-regulation. </a:t>
            </a:r>
            <a:r>
              <a:rPr lang="en-US" sz="1000" i="1" dirty="0">
                <a:solidFill>
                  <a:schemeClr val="tx1"/>
                </a:solidFill>
              </a:rPr>
              <a:t>Journal of Personality and Social Psychology, 102(1</a:t>
            </a:r>
            <a:r>
              <a:rPr lang="en-US" sz="1000" dirty="0">
                <a:solidFill>
                  <a:schemeClr val="tx1"/>
                </a:solidFill>
              </a:rPr>
              <a:t>), 4-21.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Lerman</a:t>
            </a:r>
            <a:r>
              <a:rPr lang="en-US" sz="1000" dirty="0">
                <a:solidFill>
                  <a:schemeClr val="tx1"/>
                </a:solidFill>
              </a:rPr>
              <a:t>, D., &amp; </a:t>
            </a:r>
            <a:r>
              <a:rPr lang="en-US" sz="1000" dirty="0" err="1">
                <a:solidFill>
                  <a:schemeClr val="tx1"/>
                </a:solidFill>
              </a:rPr>
              <a:t>Garbarino</a:t>
            </a:r>
            <a:r>
              <a:rPr lang="en-US" sz="1000" dirty="0">
                <a:solidFill>
                  <a:schemeClr val="tx1"/>
                </a:solidFill>
              </a:rPr>
              <a:t> E. (2002). Recall and recognition of brand names: a comparison of word and </a:t>
            </a:r>
            <a:r>
              <a:rPr lang="en-US" sz="1000" dirty="0" err="1">
                <a:solidFill>
                  <a:schemeClr val="tx1"/>
                </a:solidFill>
              </a:rPr>
              <a:t>nonword</a:t>
            </a:r>
            <a:r>
              <a:rPr lang="en-US" sz="1000" dirty="0">
                <a:solidFill>
                  <a:schemeClr val="tx1"/>
                </a:solidFill>
              </a:rPr>
              <a:t> name types. </a:t>
            </a:r>
            <a:r>
              <a:rPr lang="en-US" sz="1000" i="1" dirty="0">
                <a:solidFill>
                  <a:schemeClr val="tx1"/>
                </a:solidFill>
              </a:rPr>
              <a:t>Psychology and Marketing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i="1" dirty="0">
                <a:solidFill>
                  <a:schemeClr val="tx1"/>
                </a:solidFill>
              </a:rPr>
              <a:t>19</a:t>
            </a:r>
            <a:r>
              <a:rPr lang="en-US" sz="1000" dirty="0">
                <a:solidFill>
                  <a:schemeClr val="tx1"/>
                </a:solidFill>
              </a:rPr>
              <a:t>(7/8), 621-639. 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Lyon, D. (2000). </a:t>
            </a:r>
            <a:r>
              <a:rPr lang="en-US" sz="1000" i="1" dirty="0">
                <a:solidFill>
                  <a:schemeClr val="tx1"/>
                </a:solidFill>
              </a:rPr>
              <a:t>Jesus in Disneyland: Religion in postmodern times</a:t>
            </a:r>
            <a:r>
              <a:rPr lang="en-US" sz="1000" dirty="0">
                <a:solidFill>
                  <a:schemeClr val="tx1"/>
                </a:solidFill>
              </a:rPr>
              <a:t>. Cambridge: Polity. </a:t>
            </a:r>
          </a:p>
          <a:p>
            <a:pPr marL="57150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Brand Models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6671148" y="5620334"/>
            <a:ext cx="234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Holt (2002, 2004)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0097" y="3557919"/>
            <a:ext cx="2090655" cy="1656000"/>
            <a:chOff x="827584" y="1484784"/>
            <a:chExt cx="1944216" cy="115212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" name="Right Arrow 6"/>
            <p:cNvSpPr/>
            <p:nvPr/>
          </p:nvSpPr>
          <p:spPr bwMode="auto">
            <a:xfrm>
              <a:off x="827584" y="1484784"/>
              <a:ext cx="1944216" cy="11521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56892" y="1824658"/>
              <a:ext cx="472380" cy="472380"/>
              <a:chOff x="95306" y="764961"/>
              <a:chExt cx="472380" cy="47238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5306" y="764961"/>
                <a:ext cx="472380" cy="472380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164484" y="834139"/>
                <a:ext cx="334024" cy="33402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bg1"/>
                    </a:solidFill>
                  </a:rPr>
                  <a:t>1990</a:t>
                </a:r>
                <a:endParaRPr lang="en-US" sz="11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270757" y="1890427"/>
              <a:ext cx="1210588" cy="369332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Emotional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3531" y="4360515"/>
            <a:ext cx="2090655" cy="1656000"/>
            <a:chOff x="827584" y="1484784"/>
            <a:chExt cx="1944216" cy="115212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6" name="Right Arrow 15"/>
            <p:cNvSpPr/>
            <p:nvPr/>
          </p:nvSpPr>
          <p:spPr bwMode="auto">
            <a:xfrm>
              <a:off x="827584" y="1484784"/>
              <a:ext cx="1944216" cy="11521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6892" y="1824658"/>
              <a:ext cx="472380" cy="472380"/>
              <a:chOff x="95306" y="764961"/>
              <a:chExt cx="472380" cy="47238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5306" y="764961"/>
                <a:ext cx="472380" cy="472380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Oval 4"/>
              <p:cNvSpPr/>
              <p:nvPr/>
            </p:nvSpPr>
            <p:spPr>
              <a:xfrm>
                <a:off x="164484" y="834139"/>
                <a:ext cx="334024" cy="33402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bg1"/>
                    </a:solidFill>
                  </a:rPr>
                  <a:t>1970</a:t>
                </a:r>
                <a:endParaRPr lang="en-US" sz="11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70757" y="1890427"/>
              <a:ext cx="1268902" cy="2569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Mind Share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07360" y="2759434"/>
            <a:ext cx="2090655" cy="1656000"/>
            <a:chOff x="827584" y="1484784"/>
            <a:chExt cx="1944216" cy="115212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2" name="Right Arrow 21"/>
            <p:cNvSpPr/>
            <p:nvPr/>
          </p:nvSpPr>
          <p:spPr bwMode="auto">
            <a:xfrm>
              <a:off x="827584" y="1484784"/>
              <a:ext cx="1944216" cy="11521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56892" y="1824658"/>
              <a:ext cx="472380" cy="472380"/>
              <a:chOff x="95306" y="764961"/>
              <a:chExt cx="472380" cy="4723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95306" y="764961"/>
                <a:ext cx="472380" cy="472380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164484" y="834139"/>
                <a:ext cx="334024" cy="33402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bg1"/>
                    </a:solidFill>
                  </a:rPr>
                  <a:t>2000</a:t>
                </a:r>
                <a:endParaRPr lang="en-US" sz="11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523764" y="1900523"/>
              <a:ext cx="597183" cy="2569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Viral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1948" y="1885658"/>
            <a:ext cx="2090655" cy="1656000"/>
            <a:chOff x="827584" y="1484784"/>
            <a:chExt cx="1944216" cy="115212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8" name="Right Arrow 27"/>
            <p:cNvSpPr/>
            <p:nvPr/>
          </p:nvSpPr>
          <p:spPr bwMode="auto">
            <a:xfrm>
              <a:off x="827584" y="1484784"/>
              <a:ext cx="1944216" cy="11521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56892" y="1824658"/>
              <a:ext cx="472380" cy="472380"/>
              <a:chOff x="95306" y="764961"/>
              <a:chExt cx="472380" cy="47238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5306" y="764961"/>
                <a:ext cx="472380" cy="472380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4"/>
              <p:cNvSpPr/>
              <p:nvPr/>
            </p:nvSpPr>
            <p:spPr>
              <a:xfrm>
                <a:off x="164484" y="834139"/>
                <a:ext cx="334024" cy="33402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bg1"/>
                    </a:solidFill>
                  </a:rPr>
                  <a:t>2010</a:t>
                </a:r>
                <a:endParaRPr lang="en-US" sz="11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391675" y="1893836"/>
              <a:ext cx="911128" cy="2569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Cultural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50895" y="1068746"/>
            <a:ext cx="2090655" cy="1656000"/>
            <a:chOff x="827584" y="1484784"/>
            <a:chExt cx="1944216" cy="115212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4" name="Right Arrow 33"/>
            <p:cNvSpPr/>
            <p:nvPr/>
          </p:nvSpPr>
          <p:spPr bwMode="auto">
            <a:xfrm>
              <a:off x="827584" y="1484784"/>
              <a:ext cx="1944216" cy="11521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56892" y="1824658"/>
              <a:ext cx="472380" cy="472380"/>
              <a:chOff x="95306" y="764961"/>
              <a:chExt cx="472380" cy="47238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95306" y="764961"/>
                <a:ext cx="472380" cy="472380"/>
              </a:xfrm>
              <a:prstGeom prst="ellipse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4"/>
              <p:cNvSpPr/>
              <p:nvPr/>
            </p:nvSpPr>
            <p:spPr>
              <a:xfrm>
                <a:off x="164484" y="834139"/>
                <a:ext cx="334024" cy="334024"/>
              </a:xfrm>
              <a:prstGeom prst="rect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bg1"/>
                    </a:solidFill>
                  </a:rPr>
                  <a:t>2015</a:t>
                </a:r>
                <a:endParaRPr lang="en-US" sz="1100" b="1" kern="1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26" name="Picture 2" descr="C:\Users\Valentina\AppData\Local\Microsoft\Windows\Temporary Internet Files\Content.IE5\AUTL1SQS\MC90044149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78" y="149543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723759" cy="4608512"/>
          </a:xfrm>
        </p:spPr>
        <p:txBody>
          <a:bodyPr/>
          <a:lstStyle/>
          <a:p>
            <a:pPr marL="57150" indent="0">
              <a:buNone/>
            </a:pPr>
            <a:r>
              <a:rPr lang="en-US" sz="1000" dirty="0" err="1" smtClean="0">
                <a:solidFill>
                  <a:schemeClr val="tx1"/>
                </a:solidFill>
              </a:rPr>
              <a:t>Maddock</a:t>
            </a:r>
            <a:r>
              <a:rPr lang="en-US" sz="1000" dirty="0">
                <a:solidFill>
                  <a:schemeClr val="tx1"/>
                </a:solidFill>
              </a:rPr>
              <a:t>, R. C., &amp; Fulton, R. L. (1996). </a:t>
            </a:r>
            <a:r>
              <a:rPr lang="en-US" sz="1000" i="1" dirty="0">
                <a:solidFill>
                  <a:schemeClr val="tx1"/>
                </a:solidFill>
              </a:rPr>
              <a:t>Marketing to the mind: Right brain strategies for advertising and marketing</a:t>
            </a:r>
            <a:r>
              <a:rPr lang="en-US" sz="1000" dirty="0">
                <a:solidFill>
                  <a:schemeClr val="tx1"/>
                </a:solidFill>
              </a:rPr>
              <a:t>. Westport, CT: Quorum Books.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Maguire</a:t>
            </a:r>
            <a:r>
              <a:rPr lang="en-US" sz="1000" dirty="0">
                <a:solidFill>
                  <a:schemeClr val="tx1"/>
                </a:solidFill>
              </a:rPr>
              <a:t>, B., &amp; </a:t>
            </a:r>
            <a:r>
              <a:rPr lang="en-US" sz="1000" dirty="0" err="1">
                <a:solidFill>
                  <a:schemeClr val="tx1"/>
                </a:solidFill>
              </a:rPr>
              <a:t>Weatherby</a:t>
            </a:r>
            <a:r>
              <a:rPr lang="en-US" sz="1000" dirty="0">
                <a:solidFill>
                  <a:schemeClr val="tx1"/>
                </a:solidFill>
              </a:rPr>
              <a:t>, G. (1998). The secularization of religion and television commercials. </a:t>
            </a:r>
            <a:r>
              <a:rPr lang="en-US" sz="1000" i="1" dirty="0">
                <a:solidFill>
                  <a:schemeClr val="tx1"/>
                </a:solidFill>
              </a:rPr>
              <a:t>Sociology of Religion, 59, </a:t>
            </a:r>
            <a:r>
              <a:rPr lang="en-US" sz="1000" dirty="0">
                <a:solidFill>
                  <a:schemeClr val="tx1"/>
                </a:solidFill>
              </a:rPr>
              <a:t>171-178.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Marketing, 66 (January), 38–54.</a:t>
            </a:r>
          </a:p>
          <a:p>
            <a:pPr marL="5715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Moore</a:t>
            </a:r>
            <a:r>
              <a:rPr lang="en-US" sz="1000" dirty="0">
                <a:solidFill>
                  <a:schemeClr val="tx1"/>
                </a:solidFill>
              </a:rPr>
              <a:t>, R.C. (2005). Spirituality that Sells: Religious Imagery in Magazine Advertising. </a:t>
            </a:r>
            <a:r>
              <a:rPr lang="en-US" sz="1000" i="1" dirty="0">
                <a:solidFill>
                  <a:schemeClr val="tx1"/>
                </a:solidFill>
              </a:rPr>
              <a:t>Advertising &amp; Social Review, 6(1</a:t>
            </a:r>
            <a:r>
              <a:rPr lang="en-US" sz="1000" dirty="0">
                <a:solidFill>
                  <a:schemeClr val="tx1"/>
                </a:solidFill>
              </a:rPr>
              <a:t>).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Muñiz</a:t>
            </a:r>
            <a:r>
              <a:rPr lang="en-US" sz="1000" dirty="0">
                <a:solidFill>
                  <a:schemeClr val="tx1"/>
                </a:solidFill>
              </a:rPr>
              <a:t>, A., &amp; </a:t>
            </a:r>
            <a:r>
              <a:rPr lang="en-US" sz="1000" dirty="0" err="1">
                <a:solidFill>
                  <a:schemeClr val="tx1"/>
                </a:solidFill>
              </a:rPr>
              <a:t>Schau</a:t>
            </a:r>
            <a:r>
              <a:rPr lang="en-US" sz="1000" dirty="0">
                <a:solidFill>
                  <a:schemeClr val="tx1"/>
                </a:solidFill>
              </a:rPr>
              <a:t>, H. (2005). Religiosity in the abandoned Apple Newton brand community. </a:t>
            </a:r>
            <a:r>
              <a:rPr lang="en-US" sz="1000" i="1" dirty="0">
                <a:solidFill>
                  <a:schemeClr val="tx1"/>
                </a:solidFill>
              </a:rPr>
              <a:t>Journal of Consumer Research, 31 </a:t>
            </a:r>
            <a:r>
              <a:rPr lang="en-US" sz="1000" dirty="0">
                <a:solidFill>
                  <a:schemeClr val="tx1"/>
                </a:solidFill>
              </a:rPr>
              <a:t>(March), 737–47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Obermiller</a:t>
            </a:r>
            <a:r>
              <a:rPr lang="en-US" sz="1000" dirty="0">
                <a:solidFill>
                  <a:schemeClr val="tx1"/>
                </a:solidFill>
              </a:rPr>
              <a:t>, C., &amp; </a:t>
            </a:r>
            <a:r>
              <a:rPr lang="en-US" sz="1000" dirty="0" err="1">
                <a:solidFill>
                  <a:schemeClr val="tx1"/>
                </a:solidFill>
              </a:rPr>
              <a:t>Spangenberg</a:t>
            </a:r>
            <a:r>
              <a:rPr lang="en-US" sz="1000" dirty="0">
                <a:solidFill>
                  <a:schemeClr val="tx1"/>
                </a:solidFill>
              </a:rPr>
              <a:t>, E. R. (1998).  Development of a scale to measure consumer skepticism toward advertising.  </a:t>
            </a:r>
            <a:r>
              <a:rPr lang="en-US" sz="1000" i="1" dirty="0">
                <a:solidFill>
                  <a:schemeClr val="tx1"/>
                </a:solidFill>
              </a:rPr>
              <a:t>Journal of Consumer Psychology, 7</a:t>
            </a:r>
            <a:r>
              <a:rPr lang="en-US" sz="1000" dirty="0">
                <a:solidFill>
                  <a:schemeClr val="tx1"/>
                </a:solidFill>
              </a:rPr>
              <a:t>(2), 159-186.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O’Guinn</a:t>
            </a:r>
            <a:r>
              <a:rPr lang="en-US" sz="1000" dirty="0">
                <a:solidFill>
                  <a:schemeClr val="tx1"/>
                </a:solidFill>
              </a:rPr>
              <a:t>, T., &amp; Belk, R.W. (1989). Heaven on Earth: Consumption at Heritage Village, USA. </a:t>
            </a:r>
            <a:r>
              <a:rPr lang="en-US" sz="1000" i="1" dirty="0">
                <a:solidFill>
                  <a:schemeClr val="tx1"/>
                </a:solidFill>
              </a:rPr>
              <a:t>Journal of Consumer Research, 6(16</a:t>
            </a:r>
            <a:r>
              <a:rPr lang="en-US" sz="1000" dirty="0">
                <a:solidFill>
                  <a:schemeClr val="tx1"/>
                </a:solidFill>
              </a:rPr>
              <a:t>), 227 – 238.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Orth</a:t>
            </a:r>
            <a:r>
              <a:rPr lang="en-US" sz="1000" dirty="0">
                <a:solidFill>
                  <a:schemeClr val="tx1"/>
                </a:solidFill>
              </a:rPr>
              <a:t>, U. R., &amp; </a:t>
            </a:r>
            <a:r>
              <a:rPr lang="en-US" sz="1000" dirty="0" err="1">
                <a:solidFill>
                  <a:schemeClr val="tx1"/>
                </a:solidFill>
              </a:rPr>
              <a:t>Malkewitz</a:t>
            </a:r>
            <a:r>
              <a:rPr lang="en-US" sz="1000" dirty="0">
                <a:solidFill>
                  <a:schemeClr val="tx1"/>
                </a:solidFill>
              </a:rPr>
              <a:t>, K. (2008). Holistic package design and consumer brand impressions. </a:t>
            </a:r>
            <a:r>
              <a:rPr lang="en-US" sz="1000" i="1" dirty="0">
                <a:solidFill>
                  <a:schemeClr val="tx1"/>
                </a:solidFill>
              </a:rPr>
              <a:t>Journal of Marketing, 72(3</a:t>
            </a:r>
            <a:r>
              <a:rPr lang="en-US" sz="1000" dirty="0">
                <a:solidFill>
                  <a:schemeClr val="tx1"/>
                </a:solidFill>
              </a:rPr>
              <a:t>), 64-81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Palazzo, G., &amp; </a:t>
            </a:r>
            <a:r>
              <a:rPr lang="en-US" sz="1000" dirty="0" err="1">
                <a:solidFill>
                  <a:schemeClr val="tx1"/>
                </a:solidFill>
              </a:rPr>
              <a:t>Basu</a:t>
            </a:r>
            <a:r>
              <a:rPr lang="en-US" sz="1000" dirty="0">
                <a:solidFill>
                  <a:schemeClr val="tx1"/>
                </a:solidFill>
              </a:rPr>
              <a:t>, K. (2007). The ethical backlash of corporate branding. </a:t>
            </a:r>
            <a:r>
              <a:rPr lang="en-US" sz="1000" i="1" dirty="0">
                <a:solidFill>
                  <a:schemeClr val="tx1"/>
                </a:solidFill>
              </a:rPr>
              <a:t>Journal of Business Ethics,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i="1" dirty="0">
                <a:solidFill>
                  <a:schemeClr val="tx1"/>
                </a:solidFill>
              </a:rPr>
              <a:t>73</a:t>
            </a:r>
            <a:r>
              <a:rPr lang="en-US" sz="1000" dirty="0">
                <a:solidFill>
                  <a:schemeClr val="tx1"/>
                </a:solidFill>
              </a:rPr>
              <a:t>(4), 333-346.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Pargament</a:t>
            </a:r>
            <a:r>
              <a:rPr lang="en-US" sz="1000" dirty="0">
                <a:solidFill>
                  <a:schemeClr val="tx1"/>
                </a:solidFill>
              </a:rPr>
              <a:t>, K. I. (1999). The psychology of religion and spirituality? Yes and No. </a:t>
            </a:r>
            <a:r>
              <a:rPr lang="en-US" sz="1000" i="1" dirty="0">
                <a:solidFill>
                  <a:schemeClr val="tx1"/>
                </a:solidFill>
              </a:rPr>
              <a:t>The International Journal for the Psychology of Religion, 9(</a:t>
            </a:r>
            <a:r>
              <a:rPr lang="en-US" sz="1000" dirty="0">
                <a:solidFill>
                  <a:schemeClr val="tx1"/>
                </a:solidFill>
              </a:rPr>
              <a:t>1), 3-16. 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PewResearch</a:t>
            </a:r>
            <a:r>
              <a:rPr lang="en-US" sz="1000" dirty="0">
                <a:solidFill>
                  <a:schemeClr val="tx1"/>
                </a:solidFill>
              </a:rPr>
              <a:t> Religion and Public Life Project. (2012). The Global Religious Landscape . Retrieved on April 20, 2014, from http://www.pewforum.org/2012/12/18/global-religious-landscape-exec/.  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Ragas, M., &amp; </a:t>
            </a:r>
            <a:r>
              <a:rPr lang="en-US" sz="1000" dirty="0" err="1">
                <a:solidFill>
                  <a:schemeClr val="tx1"/>
                </a:solidFill>
              </a:rPr>
              <a:t>Bueno</a:t>
            </a:r>
            <a:r>
              <a:rPr lang="en-US" sz="1000" dirty="0">
                <a:solidFill>
                  <a:schemeClr val="tx1"/>
                </a:solidFill>
              </a:rPr>
              <a:t>, B. (2002). </a:t>
            </a:r>
            <a:r>
              <a:rPr lang="en-US" sz="1000" i="1" dirty="0">
                <a:solidFill>
                  <a:schemeClr val="tx1"/>
                </a:solidFill>
              </a:rPr>
              <a:t>The power of cult branding: How 9 magnetic brands turned customers into loyal followers (and yours can, too!).</a:t>
            </a:r>
            <a:r>
              <a:rPr lang="en-US" sz="1000" dirty="0">
                <a:solidFill>
                  <a:schemeClr val="tx1"/>
                </a:solidFill>
              </a:rPr>
              <a:t> Roseville, CA: Prima Publishing.</a:t>
            </a:r>
          </a:p>
          <a:p>
            <a:pPr marL="57150" indent="0">
              <a:buNone/>
            </a:pPr>
            <a:r>
              <a:rPr lang="en-US" sz="1000" dirty="0" err="1">
                <a:solidFill>
                  <a:schemeClr val="tx1"/>
                </a:solidFill>
              </a:rPr>
              <a:t>Rinallo</a:t>
            </a:r>
            <a:r>
              <a:rPr lang="en-US" sz="1000" dirty="0">
                <a:solidFill>
                  <a:schemeClr val="tx1"/>
                </a:solidFill>
              </a:rPr>
              <a:t>, D., Scott, L., &amp; </a:t>
            </a:r>
            <a:r>
              <a:rPr lang="en-US" sz="1000" dirty="0" err="1">
                <a:solidFill>
                  <a:schemeClr val="tx1"/>
                </a:solidFill>
              </a:rPr>
              <a:t>Maclaran</a:t>
            </a:r>
            <a:r>
              <a:rPr lang="en-US" sz="1000" dirty="0">
                <a:solidFill>
                  <a:schemeClr val="tx1"/>
                </a:solidFill>
              </a:rPr>
              <a:t>, P. (2012). Introduction Chapter. In  D. </a:t>
            </a:r>
            <a:r>
              <a:rPr lang="en-US" sz="1000" dirty="0" err="1">
                <a:solidFill>
                  <a:schemeClr val="tx1"/>
                </a:solidFill>
              </a:rPr>
              <a:t>Rinallo</a:t>
            </a:r>
            <a:r>
              <a:rPr lang="en-US" sz="1000" dirty="0">
                <a:solidFill>
                  <a:schemeClr val="tx1"/>
                </a:solidFill>
              </a:rPr>
              <a:t>, L. Scott, P. </a:t>
            </a:r>
            <a:r>
              <a:rPr lang="en-US" sz="1000" dirty="0" err="1">
                <a:solidFill>
                  <a:schemeClr val="tx1"/>
                </a:solidFill>
              </a:rPr>
              <a:t>Maclaran</a:t>
            </a:r>
            <a:r>
              <a:rPr lang="en-US" sz="1000" dirty="0">
                <a:solidFill>
                  <a:schemeClr val="tx1"/>
                </a:solidFill>
              </a:rPr>
              <a:t> (Eds.), </a:t>
            </a:r>
            <a:r>
              <a:rPr lang="en-US" sz="1000" i="1" dirty="0">
                <a:solidFill>
                  <a:schemeClr val="tx1"/>
                </a:solidFill>
              </a:rPr>
              <a:t>Consumption and Spirituality</a:t>
            </a:r>
            <a:r>
              <a:rPr lang="en-US" sz="1000" dirty="0">
                <a:solidFill>
                  <a:schemeClr val="tx1"/>
                </a:solidFill>
              </a:rPr>
              <a:t> (pp. 1-25). New York: </a:t>
            </a:r>
            <a:r>
              <a:rPr lang="en-US" sz="1000" dirty="0" err="1">
                <a:solidFill>
                  <a:schemeClr val="tx1"/>
                </a:solidFill>
              </a:rPr>
              <a:t>Routledge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 marL="5715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Schouten, J. W., &amp; </a:t>
            </a:r>
            <a:r>
              <a:rPr lang="en-US" sz="1000" dirty="0" err="1">
                <a:solidFill>
                  <a:schemeClr val="tx1"/>
                </a:solidFill>
              </a:rPr>
              <a:t>McAlexander</a:t>
            </a:r>
            <a:r>
              <a:rPr lang="en-US" sz="1000" dirty="0">
                <a:solidFill>
                  <a:schemeClr val="tx1"/>
                </a:solidFill>
              </a:rPr>
              <a:t>, J. H. (1995). Subcultures of consumption: An ethnography of the New Bikers.</a:t>
            </a:r>
            <a:r>
              <a:rPr lang="en-US" sz="1000" i="1" dirty="0">
                <a:solidFill>
                  <a:schemeClr val="tx1"/>
                </a:solidFill>
              </a:rPr>
              <a:t> Journal of Consumer Research, 22 </a:t>
            </a:r>
            <a:r>
              <a:rPr lang="en-US" sz="1000" dirty="0">
                <a:solidFill>
                  <a:schemeClr val="tx1"/>
                </a:solidFill>
              </a:rPr>
              <a:t>(June), 43–61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marL="5715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Schouten, J. W., </a:t>
            </a:r>
            <a:r>
              <a:rPr lang="en-US" sz="1000" dirty="0" err="1">
                <a:solidFill>
                  <a:srgbClr val="000000"/>
                </a:solidFill>
              </a:rPr>
              <a:t>McAlexander</a:t>
            </a:r>
            <a:r>
              <a:rPr lang="en-US" sz="1000" dirty="0">
                <a:solidFill>
                  <a:srgbClr val="000000"/>
                </a:solidFill>
              </a:rPr>
              <a:t>, J. H., &amp; Koenig, H. F. (2007). Transcendent customer experience and brand community. </a:t>
            </a:r>
            <a:r>
              <a:rPr lang="en-US" sz="1000" i="1" dirty="0">
                <a:solidFill>
                  <a:srgbClr val="000000"/>
                </a:solidFill>
              </a:rPr>
              <a:t>Journal of the Academy of Marketing Science 35</a:t>
            </a:r>
            <a:r>
              <a:rPr lang="en-US" sz="1000" dirty="0">
                <a:solidFill>
                  <a:srgbClr val="000000"/>
                </a:solidFill>
              </a:rPr>
              <a:t> (3), 357-368.</a:t>
            </a:r>
          </a:p>
          <a:p>
            <a:pPr marL="57150" lvl="0" indent="0">
              <a:buNone/>
            </a:pPr>
            <a:r>
              <a:rPr lang="en-US" sz="1000" dirty="0" err="1">
                <a:solidFill>
                  <a:srgbClr val="000000"/>
                </a:solidFill>
              </a:rPr>
              <a:t>Swatos</a:t>
            </a:r>
            <a:r>
              <a:rPr lang="en-US" sz="1000" dirty="0">
                <a:solidFill>
                  <a:srgbClr val="000000"/>
                </a:solidFill>
              </a:rPr>
              <a:t>, W. H. Jr. (1983). Enchantment and disenchantment in modernity: The significance of “religion” as a sociological category. </a:t>
            </a:r>
            <a:r>
              <a:rPr lang="en-US" sz="1000" i="1" dirty="0">
                <a:solidFill>
                  <a:srgbClr val="000000"/>
                </a:solidFill>
              </a:rPr>
              <a:t>Sociology of Religion,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i="1" dirty="0" smtClean="0">
                <a:solidFill>
                  <a:srgbClr val="000000"/>
                </a:solidFill>
              </a:rPr>
              <a:t>44</a:t>
            </a:r>
            <a:r>
              <a:rPr lang="en-US" sz="1000" dirty="0" smtClean="0">
                <a:solidFill>
                  <a:srgbClr val="000000"/>
                </a:solidFill>
              </a:rPr>
              <a:t>(4), 321-337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pPr marL="57150" lvl="0" indent="0">
              <a:buNone/>
            </a:pPr>
            <a:r>
              <a:rPr lang="en-US" sz="1000" dirty="0" err="1">
                <a:solidFill>
                  <a:srgbClr val="000000"/>
                </a:solidFill>
              </a:rPr>
              <a:t>Toburen</a:t>
            </a:r>
            <a:r>
              <a:rPr lang="en-US" sz="1000" dirty="0">
                <a:solidFill>
                  <a:srgbClr val="000000"/>
                </a:solidFill>
              </a:rPr>
              <a:t>, T., &amp; Meier, B. P. (2010). Priming God-related concepts increases anxiety and task persistence. </a:t>
            </a:r>
            <a:r>
              <a:rPr lang="en-US" sz="1000" i="1" dirty="0">
                <a:solidFill>
                  <a:srgbClr val="000000"/>
                </a:solidFill>
              </a:rPr>
              <a:t>Journal of Social and Clinical Psychology,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i="1" dirty="0">
                <a:solidFill>
                  <a:srgbClr val="000000"/>
                </a:solidFill>
              </a:rPr>
              <a:t>29</a:t>
            </a:r>
            <a:r>
              <a:rPr lang="en-US" sz="1000" dirty="0">
                <a:solidFill>
                  <a:srgbClr val="000000"/>
                </a:solidFill>
              </a:rPr>
              <a:t>(2), 127-143.</a:t>
            </a:r>
          </a:p>
          <a:p>
            <a:pPr marL="5715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References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268760"/>
            <a:ext cx="8723759" cy="4392613"/>
          </a:xfrm>
        </p:spPr>
        <p:txBody>
          <a:bodyPr/>
          <a:lstStyle/>
          <a:p>
            <a:pPr marL="57150" lvl="0" indent="0">
              <a:buNone/>
            </a:pPr>
            <a:r>
              <a:rPr lang="en-US" sz="1000" dirty="0" err="1" smtClean="0">
                <a:solidFill>
                  <a:srgbClr val="000000"/>
                </a:solidFill>
              </a:rPr>
              <a:t>Twitchell</a:t>
            </a:r>
            <a:r>
              <a:rPr lang="en-US" sz="1000" dirty="0">
                <a:solidFill>
                  <a:srgbClr val="000000"/>
                </a:solidFill>
              </a:rPr>
              <a:t>, J. B. (2007). </a:t>
            </a:r>
            <a:r>
              <a:rPr lang="en-US" sz="1000" i="1" dirty="0">
                <a:solidFill>
                  <a:srgbClr val="000000"/>
                </a:solidFill>
              </a:rPr>
              <a:t>Shopping for God: How Christianity went form in Your Heart to in Your Face</a:t>
            </a:r>
            <a:r>
              <a:rPr lang="en-US" sz="1000" dirty="0">
                <a:solidFill>
                  <a:srgbClr val="000000"/>
                </a:solidFill>
              </a:rPr>
              <a:t>. New York: Simon &amp; Schuster.</a:t>
            </a:r>
          </a:p>
          <a:p>
            <a:pPr marL="5715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Van Riel, C.B.M., &amp; Van den Ban, A. (2001). The added value of corporate logos: an empirical study. </a:t>
            </a:r>
            <a:r>
              <a:rPr lang="en-US" sz="1000" i="1" dirty="0">
                <a:solidFill>
                  <a:srgbClr val="000000"/>
                </a:solidFill>
              </a:rPr>
              <a:t>European Journal of Marketing, 35(3/4</a:t>
            </a:r>
            <a:r>
              <a:rPr lang="en-US" sz="1000" dirty="0">
                <a:solidFill>
                  <a:srgbClr val="000000"/>
                </a:solidFill>
              </a:rPr>
              <a:t>), 428-440. </a:t>
            </a:r>
          </a:p>
          <a:p>
            <a:pPr marL="57150" lvl="0" indent="0">
              <a:buNone/>
            </a:pPr>
            <a:r>
              <a:rPr lang="en-US" sz="1000" dirty="0" err="1" smtClean="0">
                <a:solidFill>
                  <a:srgbClr val="000000"/>
                </a:solidFill>
              </a:rPr>
              <a:t>Wanke</a:t>
            </a:r>
            <a:r>
              <a:rPr lang="en-US" sz="1000" dirty="0">
                <a:solidFill>
                  <a:srgbClr val="000000"/>
                </a:solidFill>
              </a:rPr>
              <a:t>, M., H. A., &amp; </a:t>
            </a:r>
            <a:r>
              <a:rPr lang="en-US" sz="1000" dirty="0" err="1">
                <a:solidFill>
                  <a:srgbClr val="000000"/>
                </a:solidFill>
              </a:rPr>
              <a:t>Schaffner</a:t>
            </a:r>
            <a:r>
              <a:rPr lang="en-US" sz="1000" dirty="0">
                <a:solidFill>
                  <a:srgbClr val="000000"/>
                </a:solidFill>
              </a:rPr>
              <a:t>, D. (2007). Brand name influence on brand perception. </a:t>
            </a:r>
            <a:r>
              <a:rPr lang="en-US" sz="1000" i="1" dirty="0">
                <a:solidFill>
                  <a:srgbClr val="000000"/>
                </a:solidFill>
              </a:rPr>
              <a:t>Psychology and Marketing, 24(1</a:t>
            </a:r>
            <a:r>
              <a:rPr lang="en-US" sz="1000" dirty="0">
                <a:solidFill>
                  <a:srgbClr val="000000"/>
                </a:solidFill>
              </a:rPr>
              <a:t>), 1-24. </a:t>
            </a:r>
          </a:p>
          <a:p>
            <a:pPr marL="5715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Worthington, E. L., Jr., Wade, N. G., </a:t>
            </a:r>
            <a:r>
              <a:rPr lang="en-US" sz="1000" dirty="0" err="1">
                <a:solidFill>
                  <a:srgbClr val="000000"/>
                </a:solidFill>
              </a:rPr>
              <a:t>Hight</a:t>
            </a:r>
            <a:r>
              <a:rPr lang="en-US" sz="1000" dirty="0">
                <a:solidFill>
                  <a:srgbClr val="000000"/>
                </a:solidFill>
              </a:rPr>
              <a:t>, T. L., Ripley, J. S., McCullough, M. E., Berry, J. W., … &amp; O’Conner, L. (2003). The religious commitment inventory-10: Development, refinement, and validation of a brief scale for research and counseling. </a:t>
            </a:r>
            <a:r>
              <a:rPr lang="en-US" sz="1000" i="1" dirty="0">
                <a:solidFill>
                  <a:srgbClr val="000000"/>
                </a:solidFill>
              </a:rPr>
              <a:t>Journal of Counseling Psychology, 50</a:t>
            </a:r>
            <a:r>
              <a:rPr lang="en-US" sz="1000" dirty="0">
                <a:solidFill>
                  <a:srgbClr val="000000"/>
                </a:solidFill>
              </a:rPr>
              <a:t>, 84-96. </a:t>
            </a:r>
          </a:p>
          <a:p>
            <a:pPr marL="5715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World Intellectual Property Organization - WIPO. (2015). Global Brand Database. Retrieved May 14, 2015 from http://www.wipo.int/branddb/en/.</a:t>
            </a:r>
          </a:p>
          <a:p>
            <a:pPr marL="457200" lvl="1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Evidence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20113" cy="43926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Consumers tend to </a:t>
            </a:r>
            <a:r>
              <a:rPr lang="en-US" sz="2000" dirty="0" err="1">
                <a:solidFill>
                  <a:schemeClr val="tx1"/>
                </a:solidFill>
              </a:rPr>
              <a:t>sacralise</a:t>
            </a:r>
            <a:r>
              <a:rPr lang="en-US" sz="2000" dirty="0">
                <a:solidFill>
                  <a:schemeClr val="tx1"/>
                </a:solidFill>
              </a:rPr>
              <a:t> objects, people, places, experience, times and even brands </a:t>
            </a:r>
            <a:r>
              <a:rPr lang="en-US" sz="1100" dirty="0" smtClean="0">
                <a:solidFill>
                  <a:schemeClr val="tx1"/>
                </a:solidFill>
              </a:rPr>
              <a:t>(Belk et al., 1989; Belk </a:t>
            </a:r>
            <a:r>
              <a:rPr lang="en-US" sz="1100" dirty="0">
                <a:solidFill>
                  <a:schemeClr val="tx1"/>
                </a:solidFill>
              </a:rPr>
              <a:t>&amp; </a:t>
            </a:r>
            <a:r>
              <a:rPr lang="en-US" sz="1100" dirty="0" err="1">
                <a:solidFill>
                  <a:schemeClr val="tx1"/>
                </a:solidFill>
              </a:rPr>
              <a:t>Tumbat</a:t>
            </a:r>
            <a:r>
              <a:rPr lang="en-US" sz="1100" dirty="0">
                <a:solidFill>
                  <a:schemeClr val="tx1"/>
                </a:solidFill>
              </a:rPr>
              <a:t>, 2005; </a:t>
            </a:r>
            <a:r>
              <a:rPr lang="en-US" sz="1100" dirty="0" smtClean="0">
                <a:solidFill>
                  <a:schemeClr val="tx1"/>
                </a:solidFill>
              </a:rPr>
              <a:t>Brown in </a:t>
            </a:r>
            <a:r>
              <a:rPr lang="en-US" sz="1100" dirty="0" err="1" smtClean="0">
                <a:solidFill>
                  <a:schemeClr val="tx1"/>
                </a:solidFill>
              </a:rPr>
              <a:t>Rinallo</a:t>
            </a:r>
            <a:r>
              <a:rPr lang="en-US" sz="1100" dirty="0" smtClean="0">
                <a:solidFill>
                  <a:schemeClr val="tx1"/>
                </a:solidFill>
              </a:rPr>
              <a:t> et al., 2012; Lyon, 2000; Muniz </a:t>
            </a:r>
            <a:r>
              <a:rPr lang="en-US" sz="1100" dirty="0">
                <a:solidFill>
                  <a:schemeClr val="tx1"/>
                </a:solidFill>
              </a:rPr>
              <a:t>&amp; </a:t>
            </a:r>
            <a:r>
              <a:rPr lang="en-US" sz="1100" dirty="0" err="1">
                <a:solidFill>
                  <a:schemeClr val="tx1"/>
                </a:solidFill>
              </a:rPr>
              <a:t>Schau</a:t>
            </a:r>
            <a:r>
              <a:rPr lang="en-US" sz="1100" dirty="0">
                <a:solidFill>
                  <a:schemeClr val="tx1"/>
                </a:solidFill>
              </a:rPr>
              <a:t>, 2005; </a:t>
            </a:r>
            <a:r>
              <a:rPr lang="en-US" sz="1100" dirty="0" err="1" smtClean="0">
                <a:solidFill>
                  <a:schemeClr val="tx1"/>
                </a:solidFill>
              </a:rPr>
              <a:t>Rinallo</a:t>
            </a:r>
            <a:r>
              <a:rPr lang="en-US" sz="1100" dirty="0" smtClean="0">
                <a:solidFill>
                  <a:schemeClr val="tx1"/>
                </a:solidFill>
              </a:rPr>
              <a:t> et al., 2012; Schouten </a:t>
            </a:r>
            <a:r>
              <a:rPr lang="en-US" sz="1100" dirty="0">
                <a:solidFill>
                  <a:schemeClr val="tx1"/>
                </a:solidFill>
              </a:rPr>
              <a:t>&amp; </a:t>
            </a:r>
            <a:r>
              <a:rPr lang="en-US" sz="1100" dirty="0" err="1" smtClean="0">
                <a:solidFill>
                  <a:schemeClr val="tx1"/>
                </a:solidFill>
              </a:rPr>
              <a:t>McAlexander</a:t>
            </a:r>
            <a:r>
              <a:rPr lang="en-US" sz="1100" dirty="0" smtClean="0">
                <a:solidFill>
                  <a:schemeClr val="tx1"/>
                </a:solidFill>
              </a:rPr>
              <a:t>, 1995; Schouten et al., 2007)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Brands use religious </a:t>
            </a:r>
            <a:r>
              <a:rPr lang="en-US" sz="2000" dirty="0">
                <a:solidFill>
                  <a:schemeClr val="tx1"/>
                </a:solidFill>
              </a:rPr>
              <a:t>elements in </a:t>
            </a:r>
            <a:r>
              <a:rPr lang="en-US" sz="2000" dirty="0" smtClean="0">
                <a:solidFill>
                  <a:schemeClr val="tx1"/>
                </a:solidFill>
              </a:rPr>
              <a:t>their communication </a:t>
            </a:r>
            <a:r>
              <a:rPr lang="en-US" sz="1100" dirty="0" smtClean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Maddock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smtClean="0">
                <a:solidFill>
                  <a:schemeClr val="tx1"/>
                </a:solidFill>
              </a:rPr>
              <a:t>Fulton, 1996; Moore</a:t>
            </a:r>
            <a:r>
              <a:rPr lang="en-US" sz="1100" dirty="0">
                <a:solidFill>
                  <a:schemeClr val="tx1"/>
                </a:solidFill>
              </a:rPr>
              <a:t>, 2005; </a:t>
            </a:r>
            <a:r>
              <a:rPr lang="en-US" sz="1100" dirty="0" err="1">
                <a:solidFill>
                  <a:schemeClr val="tx1"/>
                </a:solidFill>
              </a:rPr>
              <a:t>Twitchell</a:t>
            </a:r>
            <a:r>
              <a:rPr lang="en-US" sz="1100" dirty="0">
                <a:solidFill>
                  <a:schemeClr val="tx1"/>
                </a:solidFill>
              </a:rPr>
              <a:t>, 2007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r="15174"/>
          <a:stretch/>
        </p:blipFill>
        <p:spPr>
          <a:xfrm>
            <a:off x="4860032" y="2276872"/>
            <a:ext cx="1765715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6919"/>
            <a:ext cx="1152128" cy="115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88047"/>
            <a:ext cx="1198417" cy="1376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98" y="4509120"/>
            <a:ext cx="928149" cy="1196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3" y="4509119"/>
            <a:ext cx="1346800" cy="1196229"/>
          </a:xfrm>
          <a:prstGeom prst="rect">
            <a:avLst/>
          </a:prstGeom>
        </p:spPr>
      </p:pic>
      <p:pic>
        <p:nvPicPr>
          <p:cNvPr id="21" name="Picture 20" descr="http://1adt.com/wp-content/uploads/2012/02/creative-red-bull-print-ads-17-724x1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998970" cy="12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media-cache-ec0.pinimg.com/236x/09/10/37/09103765f8b36f5c3040b75718e6bf6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8" y="4509120"/>
            <a:ext cx="1019233" cy="12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14" y="2060848"/>
            <a:ext cx="1733178" cy="1192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60501"/>
            <a:ext cx="2367985" cy="8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91" y="4509119"/>
            <a:ext cx="1644549" cy="1207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63" y="4509120"/>
            <a:ext cx="1433515" cy="11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Branding Opportunities</a:t>
            </a:r>
            <a:endParaRPr lang="en-US" sz="12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268760"/>
            <a:ext cx="8520113" cy="4392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Market potential: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Estimation that 84</a:t>
            </a:r>
            <a:r>
              <a:rPr lang="en-US" sz="1800" dirty="0">
                <a:solidFill>
                  <a:schemeClr val="tx1"/>
                </a:solidFill>
              </a:rPr>
              <a:t>% of the 2010 world population </a:t>
            </a:r>
            <a:r>
              <a:rPr lang="en-US" sz="1800" dirty="0" smtClean="0">
                <a:solidFill>
                  <a:schemeClr val="tx1"/>
                </a:solidFill>
              </a:rPr>
              <a:t>religiously </a:t>
            </a:r>
            <a:r>
              <a:rPr lang="en-US" sz="1800" dirty="0">
                <a:solidFill>
                  <a:schemeClr val="tx1"/>
                </a:solidFill>
              </a:rPr>
              <a:t>affiliated </a:t>
            </a:r>
            <a:r>
              <a:rPr lang="en-US" sz="1100" dirty="0">
                <a:solidFill>
                  <a:schemeClr val="tx1"/>
                </a:solidFill>
              </a:rPr>
              <a:t>(Pew Research Center’s Forum on Religion &amp; Public Life, 2012)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Most of the 16</a:t>
            </a:r>
            <a:r>
              <a:rPr lang="en-US" sz="1800" dirty="0">
                <a:solidFill>
                  <a:schemeClr val="tx1"/>
                </a:solidFill>
              </a:rPr>
              <a:t>% </a:t>
            </a:r>
            <a:r>
              <a:rPr lang="en-US" sz="1800" dirty="0" smtClean="0">
                <a:solidFill>
                  <a:schemeClr val="tx1"/>
                </a:solidFill>
              </a:rPr>
              <a:t>not </a:t>
            </a:r>
            <a:r>
              <a:rPr lang="en-US" sz="1800" dirty="0">
                <a:solidFill>
                  <a:schemeClr val="tx1"/>
                </a:solidFill>
              </a:rPr>
              <a:t>affiliated with any </a:t>
            </a:r>
            <a:r>
              <a:rPr lang="en-US" sz="1800" dirty="0" smtClean="0">
                <a:solidFill>
                  <a:schemeClr val="tx1"/>
                </a:solidFill>
              </a:rPr>
              <a:t>religion claim to be spiritual </a:t>
            </a:r>
            <a:r>
              <a:rPr lang="en-US" sz="1800" dirty="0">
                <a:solidFill>
                  <a:schemeClr val="tx1"/>
                </a:solidFill>
              </a:rPr>
              <a:t>or believe in a god </a:t>
            </a:r>
            <a:r>
              <a:rPr lang="en-US" sz="1100" dirty="0">
                <a:solidFill>
                  <a:schemeClr val="tx1"/>
                </a:solidFill>
              </a:rPr>
              <a:t>(Pew Research Center’s Forum on Religion &amp; Public Life, 2012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Institutionalization of religion &amp; cultural fragmentation of societies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(Palazzo &amp; </a:t>
            </a:r>
            <a:r>
              <a:rPr lang="en-US" sz="1100" dirty="0" err="1">
                <a:solidFill>
                  <a:schemeClr val="tx1"/>
                </a:solidFill>
              </a:rPr>
              <a:t>Basu</a:t>
            </a:r>
            <a:r>
              <a:rPr lang="en-US" sz="1100" dirty="0">
                <a:solidFill>
                  <a:schemeClr val="tx1"/>
                </a:solidFill>
              </a:rPr>
              <a:t>, 2007; </a:t>
            </a:r>
            <a:r>
              <a:rPr lang="en-US" sz="1100" dirty="0" err="1">
                <a:solidFill>
                  <a:schemeClr val="tx1"/>
                </a:solidFill>
              </a:rPr>
              <a:t>Pargament</a:t>
            </a:r>
            <a:r>
              <a:rPr lang="en-US" sz="1100" dirty="0">
                <a:solidFill>
                  <a:schemeClr val="tx1"/>
                </a:solidFill>
              </a:rPr>
              <a:t>, 1999; </a:t>
            </a:r>
            <a:r>
              <a:rPr lang="en-US" sz="1100" dirty="0" err="1">
                <a:solidFill>
                  <a:schemeClr val="tx1"/>
                </a:solidFill>
              </a:rPr>
              <a:t>Swatos</a:t>
            </a:r>
            <a:r>
              <a:rPr lang="en-US" sz="1100" dirty="0">
                <a:solidFill>
                  <a:schemeClr val="tx1"/>
                </a:solidFill>
              </a:rPr>
              <a:t>, 1983)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Market for transcendence offering open to popular culture &amp; consumption </a:t>
            </a:r>
            <a:r>
              <a:rPr lang="en-US" sz="1800" dirty="0" smtClean="0">
                <a:solidFill>
                  <a:schemeClr val="tx1"/>
                </a:solidFill>
              </a:rPr>
              <a:t>institutions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(Atkin, 2004; Belk et al., 1989; </a:t>
            </a:r>
            <a:r>
              <a:rPr lang="en-US" sz="1100" dirty="0" err="1" smtClean="0">
                <a:solidFill>
                  <a:schemeClr val="tx1"/>
                </a:solidFill>
              </a:rPr>
              <a:t>Chidester</a:t>
            </a:r>
            <a:r>
              <a:rPr lang="en-US" sz="1100" dirty="0" smtClean="0">
                <a:solidFill>
                  <a:schemeClr val="tx1"/>
                </a:solidFill>
              </a:rPr>
              <a:t>, 2005; Einstein</a:t>
            </a:r>
            <a:r>
              <a:rPr lang="en-US" sz="1100" dirty="0">
                <a:solidFill>
                  <a:schemeClr val="tx1"/>
                </a:solidFill>
              </a:rPr>
              <a:t>, 2008; </a:t>
            </a:r>
            <a:r>
              <a:rPr lang="en-US" sz="1100" dirty="0" smtClean="0">
                <a:solidFill>
                  <a:schemeClr val="tx1"/>
                </a:solidFill>
              </a:rPr>
              <a:t>Lyon, 2000; Ragas </a:t>
            </a:r>
            <a:r>
              <a:rPr lang="en-US" sz="1100" dirty="0">
                <a:solidFill>
                  <a:schemeClr val="tx1"/>
                </a:solidFill>
              </a:rPr>
              <a:t>&amp; Bueno, 2002; </a:t>
            </a:r>
            <a:r>
              <a:rPr lang="en-US" sz="1100" dirty="0" err="1">
                <a:solidFill>
                  <a:schemeClr val="tx1"/>
                </a:solidFill>
              </a:rPr>
              <a:t>Rinallo</a:t>
            </a:r>
            <a:r>
              <a:rPr lang="en-US" sz="1100" dirty="0">
                <a:solidFill>
                  <a:schemeClr val="tx1"/>
                </a:solidFill>
              </a:rPr>
              <a:t> et al., 2012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</a:rPr>
              <a:t>Divine </a:t>
            </a:r>
            <a:r>
              <a:rPr lang="en-US" sz="1800" dirty="0">
                <a:solidFill>
                  <a:schemeClr val="tx1"/>
                </a:solidFill>
              </a:rPr>
              <a:t>as a potential component for brand </a:t>
            </a:r>
            <a:r>
              <a:rPr lang="en-US" sz="1800" dirty="0" smtClean="0">
                <a:solidFill>
                  <a:schemeClr val="tx1"/>
                </a:solidFill>
              </a:rPr>
              <a:t>image</a:t>
            </a:r>
            <a:endParaRPr lang="en-US" sz="11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5</a:t>
            </a:fld>
            <a:endParaRPr lang="en-US"/>
          </a:p>
        </p:txBody>
      </p:sp>
      <p:sp>
        <p:nvSpPr>
          <p:cNvPr id="6" name="AutoShape 24" descr="data:image/jpeg;base64,/9j/4AAQSkZJRgABAQAAAQABAAD/2wCEAAkGBhQQEBQUEBQVFBQVFRQUFRUUFRQUFRQVFBUVFBQUFBQXGyYeFxklGRQUHy8gIycpLCwtFR4xNTAqNSYrLCkBCQoKDgwOFA8PFCkcFBwpKSkpKSksLCkpKSkpKTUsKikpKSkpKSwpKSkpKSkpKSkpKSkpLCkpKSksLC4pKikpKf/AABEIAP4AxwMBIgACEQEDEQH/xAAcAAABBAMBAAAAAAAAAAAAAAAEAAEFBgIDBwj/xABMEAACAQIEAgUGCQkGBQUBAAABAgMAEQQFEiEGMRMiQXGzBzI0UWFzFSNSU4GRkpPSFBYkM0KCodHTQ3J0o7LBJWJjouKDsbTC8FT/xAAXAQEBAQEAAAAAAAAAAAAAAAAAAQID/8QAHxEBAQACAgMBAQEAAAAAAAAAAAECETFRAxIh8EET/9oADAMBAAIRAxEAPwDm+a5zOJ5gJpQBLKBaWTYCRv8AmoT4an+em+9k/FWObekTe+l8RqEo6Ub8Nz/PTfeyfipfDU/z033sn4qCpUBvw3P89N97J+Kl8Nz/AD033sn86Bp6IO+G5/npvvZP50vhuf56b72T+dAUqpsf8Nz/AD0v3sn4qXw3P89L97J/OgKcUNjvhqf56b72T+dL4an+el+9k/nQNqcJQ2NGdz/PTfeyfipHO5/npfvZP50J0R9VNoI7KoN+G5/npfvZPxUvhuf56X72T8VBWpqgO+G5/npfvZPxUvhqf56X72T8VBClQ2N+Gp/npfvZPxUvhqf56X72T8VA0qGxpzuf56X72T8VY/Dk/wA9L97J+KgmrCibTGFz57/GzYg8tllcbdu9+dENjpDdhLiQtgy3la9iwF92GxuN/WQN6r9bvyx7W1Nbfa57edNs3fay8OZwzYuELNO1y99crWNoWPm9nWv2nkKVRnCPpsPe/hSUqsdvHwHzb0ib30viNQdGZt6RN76XxGoOss0qVqVPUDUrUqeqGtStT09EMFqycOcDz4wjQtl9ZqFy9AZFB5XFenOBMJGuHXQBew5VuT5tL8UfJ/IclgZiT/CrTg/JNhE5oD9F6uWJZgOoAT7aq+Y5xjUJ0Q3qzd4TdbV8nOEH9mv1CtOI8mGEb+zX6hUNLxDmt9oKPy7NMybz4gKuqfUdmHkWw7g6Nu7aqHxJ5IJYAWj6wFd3y6SYj41QK344KUOq1rdtZ391Tbx/icK0bFWFiK01cvKOkYxTdHb22qnGpY0a1NWVNWRi1YVmawNENSpUqCY4R9Nh738J6VLhH02HvfwpKVajphwHzb0ib30viNQlF5t6RN76XxGoOss0qVKlRCpUqVA9K9NSoM0exq+cIeU2TCWVrlRVApwa1KPRmV+WDDyAayAfbtU/h+PsK42kH1ivKwc1cuD+B5Mfh5JxiBGsfSDToLsTHGJDvqAF7gdtX50mnoD88cN84PrFDzce4Vecg+sV5rw+YQ9GOk/KS9t9MkSpf2Axk2qck4MJytccMQblGcxFNurKY7CQN7L+bT50adfx/lcwsYOlgT7N6oHE3lheYFYth665cXPrrGm9LoTjMc0rFmNyaHpqeshqVKmoGNYGsmrA0QqVIUqgmOEfTYe9/CkpUuEfTYe9/CkpVqOmHAfNvSJvfS+I1B0Xm3pE3vpfEahKyzSpUqVEKlSpUCpUqVA1ZVjWVUPVu4U4ukwuHeGHT1+lZgbX/VkMbshAUqF2Bv1W3FxaoVKZCt3k7bQYg/5Li9WCx4XG4YYYt+RYE6LKdUuIMpO2+ktc8+Y2obEcUP8AkIw4KpEyyhYwdQt0hOkN0ZYHUwO7227L2rZgMuAy/E9W7lxYabtpunm7Xt3VA4xSuHjG460wt7Lwnl3gVqzRtGCnpjSrIelTXpVAqanpqBmrCszWBohqVKleoJjhH02HvfwpKVLhH02HvfwpKVajphwHzb0ib30viNQZozNvSJvfS+I1BmssUqVKlQKlSNKgVKlantQMBTikBREWEZuQrWhoovA41o7hDYMVuCqsDYki4YEX35+0+s0bhuHZH7DREHDpeYQoJGlBu3RqHstvN07dbtuWAAq6FuyfMnbLppSU1qbA9FCABZbbBLdpqjZhmDyq4ciwZWAVEQatwTZFAJseZromXcJvFhXhMONPSG7HTg0Ata2zYi45dtVPPOFvya3SCZFbbVKcOQGuNN+ilba177C21atlk0kVKlU/JwrIP2aAnyd15g1nTSPpVtfDkdlaiKB6xp6VZRi1azWxq1miFTCnFK1QTHCPpsPe/hSUqXCPpsPe/hSUq1HTDgNm3pE3vpfEahaLzb0ib30viNQlZZpU1PT1ENStT1kkZPKqMbUVhcvZzsKmMl4baUjbaujZHwkqAbersrpMRSsp4LZ/OFXDL+D0jF2AAAuSSAAALkknkLVcMNlKqOVVnjXENNNBgItultJMR80CQqfSVJP91fWa3pLWOQZe2YSEYYdFhlNjOVGuQ/8ASVhZR7WBPsFWtuBMLhYpHiw8csuljrmBlZm56mLX7Tc2t21P5FliwQKiCwAAqRZOrbb6fV2is3JHO8Nw1JKC5ANxsNKx6euyEi1gttF7WtuKFw2WwzYjoZoIp45OR6JVdPPCXdRqFxHfc/tXq+S5et76mS/Yy3A7LBjy5euniy0L5u7G4LkEaRax0j5Vtuf8it+K5txHw/Pl1pMPfFYSwvG3WkiW2xSQC+m3K9xSweAhxkIlh6ynYgizIw5o47GH+9xcEGurS4cFbEC3K3Zb1VzjN8uGW46OaPaDEuIZl/ZV2uIpPYQxtf1E1ZRW8y4HBvYWqoZpwq8ZO1d2fBA1F4/JQw5CrYu3nyfClTuK0V1PP+EQblRaufZjlbRk7VzsEYRWs1tIrAisowpU5pqgmOEfTYe9/CkpUuEPTYe9/CkpVqOmHDRm3pE3vpfEahKLzb0ib30viNQlZZpU9NTgUGUaXNWnh3h0yEEjaguHsoMriut5Bk4RRtXTGIzybIgi8rVZMNhgOyssPBaiVWtowKiqJlcfSZ7inP8AZiKJfojQn+N/rq/hKpPD8f8AxnHf30/jElP6jpkHmitttqr78aYSMYjVIf0UoJwEc6C7aFtt1uttte1Dr5T8vMDzCY6UZUK6HD6mDFQEIubhWN+XVPqrHreja03pqquN8peCihilLuRMGZFVCX0qxRmZTbSAysNzvY2vajsv42wuImSGFy7SRdMpCnSU3B3PJgQQQdwQaet50bTjttVL8osQfBSg/JYj2EC4P0EA1nN5VcCIkkJl0uZAvxe94tGq4vt+sWoriLiOLGZbNPBq0aZU666TdV32uflCtTGzmKs2HOpFY/tKG+sA/wC9ZPBcUsuS8Ufu0/0iimWrsQOOy+96o/EvDYcEgb102WK9ReYYIEGnI885nlxjY3FRrCuocWZDcEgVzfFwaSRXOxQZFY1m1Y1hExwh6bD3v4UlKlwj6bD3v4UlKtR0w4D5t6RN76XxGoWi829Im99L4jUJWWaVF4LDamAoZRVn4Vy/W42qwXbhHJQqg23NX/C4awqLybCaQKn0FdeEZKtZgUwFbFFEYmqXkjBc5xt+RaL6PiIyST2CwJ+irsVqi4bA9JmuMFrjXhyQDpJURQ6lBuOa6hz7asRRMbmV2xzkMExiYhlZtlkMWNSQFD2gKrKfUb1lhMRh5IsUcS8hu2GMWMjQ3WZYZNMToCBp6si3Fj1QfUR1fGyyxSLEZcPCXSRoo9F7LF1nCnoiCBGCSSRueVQc/FsMQWRcVh2eewXaTSfjQmtw0emNAIlBJA/tCOytf6XXH79E0qEWeTLLh8bmCMUlwuIw6vp/WHTMik8hcmQXPaCW9daeDs3XLcXhpsSG0nDPslmYCWSUKSCR8kn6a6Ln3FqdKMKMVEJA0cJXrJdzcStI7JpGxAXSdmIP93TnnEeH0ywpLoSORcMSolsGYMGj6MAl7GOY+a2ptIJAvd/pda9f36ppQ+DSXxGHgCtrh+EWlBHmrJhgik9o3UjcDmvrqwO9uHof8O4/73FT2OzKSOZ4XxoWcR65EVZLBbKF0yCPztMl+d+3sFg+NculiwEwkkDroQIBsFUAggDSLDlb2AU993hVzysfEx+7j/0CiyKFyr9TF7uP/QtFmsNNLrQ00dGsK0OtUVfOsvDA1yHinK9DmwruuOhuDXN+MsuupPaKzlFcnkFa6LxcdjQhFcqiY4Q9Nh738KSlS4R9Nh738KSlWo6YcNGbekTe+l8RqForNvSJvfS+I1CVlmtsIua6PwNg9r1zzCLdq61wTBZBW8ResDDYCpBRQuFGwowVusmFbBTCshQKqnkYvm+N74PAjq2VV8iX/i+M74fAipAN5ZNUUOGxCc43miP93EQOh/01zifCLg0xUWJFnkwWEaDUpO7GCR9Jt1eUgJ28wivQWZ4ZJI9MsaSgsoCSKrLqJsCQwI2v31WMPiYHxNsQUdkKtHqgh0qR55jYpdQukEm99r1cfJqa0zpxqcCNMZFiBfEMuDEalbvrGgyAG2x0EqR23A3ojAM+HxomxPXSDHRicH5wtIS59o6OQ/u+2u3pm2BL9KFTpLk6+g+MuAN9YS97W3vWBzXB6CzwrpdizfEatVmkUSPZbEnTId7m1/XWv9p0ermseaX4gOIIJiONOEL2BiIMf5OE1ctWwa3qF6vPlNT9Cl/ump3IMdBiUPRxKmltRXQAAxLBW80DVZT3XFRHlIW+Dl/un/2rPt7WLIlsrHxMfu4/9Aoo0LlZ+Ji93H/oFF2rKtbVqcVuYVreqAsQu1UvibDXRqu8/Kqvn0V1NKrh2cRWY1EtVi4ijs5qvMK5VKl+EfTYe9/CkpqfhH02HvfwnpVY64cB829Im99L4jULRWbekTe+l8RqFrLAzLx1hXYuEE6i91cdy89YV2Hg2S6LW8ReoF2reBWiA0StbZOBT09ZVBjaqvkwPwpjdNtXxem/LV+Txab+y9Wo1SYShzPGdIzqEaGTqNpPVw6bn2DnvtsKotDz44x3K4YjVuQ50dGty3nA8zsfYp9dwMj48HrNhwoultahULdYHluwUiw2FhvQQ/ItBBnmUIgVo+lFgpYLYm1tixXny9m9JMPg3BllxchYPqfS50LJJqayAx9oVgO0gEcjauQlYJsWbyRiG0lgnSMwJVS2kWFv2QX72PICszmOMbrRrhwhbSpkZ1LDqjUB23Oq30c71HPicK0jK2KfS0QRSHuV3GpQSlgSoUXW5Ivc7i+E8OCZgxnnchrR/GklpGA1JHqFwdOgHcAdIASDygkjmGNbVb8nURnSzN0ul3sSQnbYXQd9+fKonjhnXAy9OVLhHJ0AgWOoJsfYPrBrV+U4AxEdLKYxIIzqctq2BDq9jpXSjEabE97CobiiLBnDTthQ+sRG7N0uylrW6+3nD+Fbw5F7ycfERe6j/wBC0cRQOTejw+6i8NaOtWhgwrW4raRWt6AOcVXM7HVNWPEVWM+lspqq49xP+sNVlqsPEU13NV5jXKpUtwj6bD3v4UlKlwj6ZD3v4T0qsdfHwHzf0ib30viNQtFZv6RN76XxGoS9ZYE4RutXV+CsR1BXJImsa6DwRjd7GtY8jr2Fbai1qLwE1wKklaujLcDWVawayBojI1Vcow6tm+M1C/6g27P1MfP191WkmqnlU4XNsYWNgFhJO/IQxk1ZBZswOIEnxUCNGoPMx3cgAqOt5g1C3bzJ7BeOl/LG02wsakBQGJhPq6Qhddt7bbbAnnesIsWr3d8TiIFJLXd4whLAMqiw26lmtb9rtNbBhome/wAIS9S7HrJtYIrHVba91+sj11xUfDiMQR1sIgOm/nx2Jt5vs3tv6gduVZR4ubWokw0cak7sZEa10kbko23VRf2/TQEWKQol8bMBJZlZiqno1DC+rkA11/5vN2BBsHM2GjWT9NlJZVkaRHUk6A4VNtje5Nrfsi/MCoDppcS8yTwRRdEAVXXJovqIBblyuose0Fbe0byglvg+TpLX6PrerVbe301qx02EUOsuLnJWVTbWurpEAXUp08gWvfbkexRaP4mxsL5bKsDvIqjrGQsz3fr7sRvz7Ntrdlbw5FqyA3wsHuIfDWj71G8NG+Dw3uIPCSpI1tDGtTmsy1aXaooTEttVJ4qxNkbuq3Y6awNc040zDYil4VzrNpbsaimorGSXNCGuSJjhH0yHvfwnpUuEPTYe9/CkpVY6+PgPm/pE3vpfEahKLzb0ib30viNQlRinWrHwzj9Diq2KJwc+lqDv2R40MoqwxNXLeD87uACa6PgsQCOddpds1JKa2LWhWrcKIRqkRxO2aYzod5B0FhcKSGiiDEMdlNrn6Kuxqr8PgfDGM9doPq6GOqJJ3nIDS4IsUcsFDQlSpEgF99yoIFyT+tc22raZC1x8HHSyCxQRIdw9xrB+SVAI7Sd96lcyy6WUgI+hCbsfO2UAqoQ7HrgEk8xcUKmQ4hYwgxIsLWvGd9PK51X5gEjt3vzrjVaMTM3WKYFixVWDOqsFfYmylt9Nk821yOYAuMTKy2/4aHawOpViVRqXUFuRc2voJ9hNuyssRii8agY3D21KTKXSzMCZSoW/yTGQNXK17jztuHkZy0Zx0TlwyKqLGHFybkBWvcLHKB6ipJvaoBUxU56IfkkQbXaS5iXq6V6w3uCXLkgA2CEc96r/ABtiMQ2GkEsMcaaSOrJqa/ZYAWtVswfCSxujXXqMzDSgB60jS6dV76blBb1RL7bwHlQOnCPXTx8peE3ws36Fhv8ADweElSbGonhI3wOF/wAPB4SVKPWhgxrRM1hW1mqOx2IABosROdY0KprkHFOZa2NXPizObKReuWZjidTGsZVQMrVrrJ6wrCJnhD0yHvfwpKVLhD02HvfwnpVqOvj4DZt6RN76XxGoWis29Im99L4jULWWKVODTU9BL5PmpjYb11bhriEOBvXE0a1T2S5yYmG9al0j0BhsWCKOSSufcP8AEQcDerlhMUGFdeUSBaqhk1xnuLPZog+voo6tiveqtkrj4axYvvpgP+THRF3XDTg3E4IvezRLsL303Ujs25X5VWsy8oMWGlaKbEIrIzIw/JpfOHQ7LZzf9aD3XP7JvdFG1U/N/JbhMVNJNKZdcjMxs6WVmTQSoKG21j27qPVXFVfiznLOj6IPHYuV0tDizo3ROkJLXWPkuvYXY77tWvBcXYGC00fSMwDMGGGnOgBULk9JLYExSRi/YpjHICrK3ktweiNAHXQzs7KUVpxJIsrJOQnXXVHHysQEAvzrCHyV4RYuiBm0WlFukX+2SFJDcJzPQIe8n11fo3cOcUfCDTJFM6NGQSGgjXqsSvUOtgwDI4v3c+2C8poZcM4Zy5ve5AFr2FgB2Vccg4SgwRkaAPrlI1s7s7GxYgb7AXZjtzLGqN5XJrQnfmQP41vBKtfCDfoGF/w8HhJUnI9Q3CMn6Bhf8PB4S0ZisWFFVTYrE2FVDiHPAoO9Z59xEEB3rl2f8QGQnepbpWjPs4MjHeq5I162TS3NaDXMYtWNOaaoiZ4R9Nh738KSmp+EPTYe9/Ckpq1HXx8B829Im99L4jULRWbekTe+l8RqFrLFKnphTigOwOVGU+db6L/71Y8JwEWsemt/6d//AL1G5I9iK6Blb3ArUiAcs4LeMgrP/l/+dXTLMJIg3e/7tv8AetOEqVhaukmgVDKa57nOdDB5zK7P0QaKFtWkuT1FSwXkd0PPbvroIauUeVvNF/KokWMa44wzPvchmJVO4WJ/fP02Zau0sXfD+VmAAn46QKLlmt/ALftsOQqRy3jjF4pQ8GEVYz5rSSG59tlH/wCtXE8v4vMXnRRSe8j1Wt5uyFASDuCwNY4bFYZrazKpv8kyL27BVdNu8/Sa1csP5GNV3T87cSCdQwotzu7bf93d9dFQ8U4grqWCKYf9GUC/dq2/jXMsv4znhRY8NiI1jGyqcA3r3udZJ533NRWZ5lBM/SYhnMlgWGHwZhO1ubdKAN7C+k1LrpXTcf5U4AHSRJ4ZU85GSzDa97g8rVyrjDjB8YSoJZAb8t9vWR2d9R+Oz+LcQwgb+dKqySEWtbcBAP3CR66jVzU9KsjRq4VlYowsjhTfQwQKNJ5WAqXKa1CSvQXDiMmCwynYrBCD7CIlvWrMcE7g2e37t/8AepDCYkSIrrydVcdzAMOXfSkao257m3BMkh3n/wAv/wA6r2I8nJ+f/wAv/wA66lizUJjalkVyrM+FjD/aav3bf7moGSOxq+8QS86o2K51zShTTVkwrGoiZ4Q9Nh738KSmp+EPTYe9/CkpVqOmHDTmq/pE3vpfEauq+RrhHCzYWafGQxShpkhj6VA9rBR1b8rvKo/dFcszMfpE3vpfEau8cNYGHDZDgxiJ1wod4cQZGIF3MwxaJue1UUdwNZYyRHDPBGFGe5hBLh4pIljSWJHRSqCQq3UB5W1FdvVRXE/B+XzZdiplwgwLwNMiSaOi1NE+hWAGzxubAXHbtvvVzXLtObGcDaTBiMn2xT33+iUfVUVxHkpxGXYoZp0V1knbDutrxoWIwxvt8ZuosOdwDck0Z2HzXJ8uynDRB8F0sTEI8wjSRlNhaSWQnVueVu4W2Bfh3LcPg8vTEzxiRpArbqGssh6iqG2HVsT28/ZR3BWSYrDYaXDZk8M0KdSJrlrw2IZZQwHVAsADewuLkAVpSJcyymJcGynSURdTGw6E9GQTub6QD7bj10E0MiiWdWVF0OjXW3VDDSQQOza9acJhkOMkTSukDZbCw2TkPpNSLYtVnihuC3Ru59YVQqgke0k/UaHiwTJjGkYrpkuqi5vfSp5W9SN21qUZ4PCIZJgVUhWUAEDbq9lREOU5fjWlaTCRSSQ6EkaSJCT8UsgAJ5jSw9VT+GgMbzOxGliGHsCrveqzwc9/y8+t0/8AjJSjhXFk+HxeMZ8vi6KEoulNCx2YL1jpUkC59td3PBuXJHAHwMDGXQlxElwxTVqPbbbmK895Fz/d/wBq9M5rnJwuHiYKHLaV3NrdQm+w9lFqOyvyc4KF5R0CSIxV1WUdJ0dwQVQtchbi/wBNYYDhLASzsfyGNAI0GiSFFFyz9YL6+y/sqR4WzJsR0zva+pQAOQAXYCisuWUTP05QkxpbRe1gz879tzS2/wBTSncRcB4HE4OSWDDph5Ii5BVQobomIZWUdVlYKRyuL99Z8bZZluAhucsWTWk1mgwsbiPQo60h20jrXv8A8p9VTHFrtNgtcZICSDpFHJlVyjX7mF/oNQnll4tlwWHSKIRlcSmJjk1hiQuhFulmFjaRud+ypRdI8NHFFGBECAqiyIDYBR2eratZijgiDuuom3YCbnewvyouQSGNeiK3sL6r2tbstQeNhOKw69ERfY7na4FmU+o7/wAKsGGWtBOWAiFxcnUi8ixsK1YKDDTzSqIU+LsrBo1tq1OCR6/NoThRSuInRrXQAG3K4YitfB02rF44eqQeJN/KlWop8Bg8uwTYzFwCYu5spRHKq7kIiK/VWy7n6fYKzbyc4MZlDMmHiMM0EweJkVohIDE0cioRZSVL8vV7TWWc5e2c5P0WHZBIsgQ6yQoeFyjhiASOr1htvceup98eiY3C4UEF1gmlI7QqCOJSR2aizW/uGsogMs8nuETM8XrwsDQvFhZIkaJCkbXmjlCKRZb6FY2+VXnCdLE95r1lw5nAxBxINtcGJmgb16VfWn0aHUfumvP3FPk3mwWChxbyRsspS6LfUnSKXTrcn2Bva1vaN6gguER+mw97+E9NWXCQ/TYe9/CelW47ePgJmzfpE3vpfEatmLz/ABE0axyzyyRrbSjyOyLYFRpUmwspI27DU3mXA87TykNFYySMLs/a7H5Htob8xMR8qH7b/wBOs6ZuN6aBxvj/AP8AtxX38v4qFx/EOJxFhPPNKBuBJLI4B9YDEgH21I/mJiPlQ/bf+nS/MPEfKh+2/wDTp9PW9BcRxdjJIuikxU7xWsUaVypHqIJ3HsNbMk4oxGFJ6CaSLV52hyoa3K4Gxrd+YmI+VD9t/wCnT/mLiPlQ/bf+nV0et6TWXcXzCQydLJ0h5vrbWRtsWve2w+qrJDxbLIAHldrG4u7GxHaLnY1R4uDcSv7UP23/AAVJ4fhzEj9qL7b/AIK0et6XabieV10tK7D1FiQe/wBdc/4q4jxEOJYQTyxK6ISscroGNit2CkXNhbfsqciyWcDcx/ab8FQmd8HTyS6g0Xmgbs/Zf/kpeD1vSAyWa0lq6Xhc8llVVkkd1HLU5YCw7AT6iRVGh4JxCkEND9t/6dW/KMmmVRqMf0M34auJ63pP4bNpIwRG7Jfc6WK39ptTvn8wu3Sy3tbZ2ubbgXvWqPK5Lc0+tvw1rxGVyW20fW34a18X1vSBzbiydFkVZJUXcmzsAxbzrgHe+96oeZ59PiSOnmlltfT0kjyadVr21E2vYfVVwznhyeQEAxfSz/gqA/MTEfKh+2/4KxU9b06VkPE85wsOqaQnoo7kyPcnSPWac8SPFcxyMl+eliL99QGAySdYUUmPZVHnN2C3yPZWjE5HiD2x/af8FXZ63oRiuLZUZmSV1ZvOZXYFu8g3O9VnEcW4hGdoppUZzdykjqWO5uxB33J5+s0RieFsS37UX23/AAUE/A+IP7UP23/p1k9b0jsHxJiYGZoJ5YmfzjHIylu3rWPW5nn660rn+IWVphPKJWuGkEriRgbXBcHURsO3sFSn5iYj5UP23/p0x4CxHyoftv8A06mk9b0jYeJcVGztHiJ0aQ6nZZpFLt8pyGux3O5ofE5xNJGkcksjxx36NGdmRL/IUmy/RUweAcR8qH7b/wBOl+YOI+VD9t/6dRPW9BeED+mw97+E9Kp/hjgqePFxuzRWGvkzk7xuO1B66atR1wxun//Z"/>
          <p:cNvSpPr>
            <a:spLocks noChangeAspect="1" noChangeArrowheads="1"/>
          </p:cNvSpPr>
          <p:nvPr/>
        </p:nvSpPr>
        <p:spPr bwMode="auto">
          <a:xfrm>
            <a:off x="155575" y="-2217738"/>
            <a:ext cx="3619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 descr="data:image/jpeg;base64,/9j/4AAQSkZJRgABAQAAAQABAAD/2wCEAAkGBhQQEBQUEBQVFBQVFRQUFRUUFRQUFRQVFBUVFBQUFBQXGyYeFxklGRQUHy8gIycpLCwtFR4xNTAqNSYrLCkBCQoKDgwOFA8PFCkcFBwpKSkpKSksLCkpKSkpKTUsKikpKSkpKSwpKSkpKSkpKSkpKSkpLCkpKSksLC4pKikpKf/AABEIAP4AxwMBIgACEQEDEQH/xAAcAAABBAMBAAAAAAAAAAAAAAAEAAEFBgIDBwj/xABMEAACAQIEAgUGCQkGBQUBAAABAgMAEQQFEiEGMRMiQXGzBzI0UWFzFSNSU4GRkpPSFBYkM0KCodHTQ3J0o7LBJWJjouKDsbTC8FT/xAAXAQEBAQEAAAAAAAAAAAAAAAAAAQID/8QAHxEBAQACAgMBAQEAAAAAAAAAAAECETFRAxIh8EET/9oADAMBAAIRAxEAPwDm+a5zOJ5gJpQBLKBaWTYCRv8AmoT4an+em+9k/FWObekTe+l8RqEo6Ub8Nz/PTfeyfipfDU/z033sn4qCpUBvw3P89N97J+Kl8Nz/AD033sn86Bp6IO+G5/npvvZP50vhuf56b72T+dAUqpsf8Nz/AD0v3sn4qXw3P89L97J/OgKcUNjvhqf56b72T+dL4an+el+9k/nQNqcJQ2NGdz/PTfeyfipHO5/npfvZP50J0R9VNoI7KoN+G5/npfvZPxUvhuf56X72T8VBWpqgO+G5/npfvZPxUvhqf56X72T8VBClQ2N+Gp/npfvZPxUvhqf56X72T8VA0qGxpzuf56X72T8VY/Dk/wA9L97J+KgmrCibTGFz57/GzYg8tllcbdu9+dENjpDdhLiQtgy3la9iwF92GxuN/WQN6r9bvyx7W1Nbfa57edNs3fay8OZwzYuELNO1y99crWNoWPm9nWv2nkKVRnCPpsPe/hSUqsdvHwHzb0ib30viNQdGZt6RN76XxGoOss0qVqVPUDUrUqeqGtStT09EMFqycOcDz4wjQtl9ZqFy9AZFB5XFenOBMJGuHXQBew5VuT5tL8UfJ/IclgZiT/CrTg/JNhE5oD9F6uWJZgOoAT7aq+Y5xjUJ0Q3qzd4TdbV8nOEH9mv1CtOI8mGEb+zX6hUNLxDmt9oKPy7NMybz4gKuqfUdmHkWw7g6Nu7aqHxJ5IJYAWj6wFd3y6SYj41QK344KUOq1rdtZ391Tbx/icK0bFWFiK01cvKOkYxTdHb22qnGpY0a1NWVNWRi1YVmawNENSpUqCY4R9Nh738J6VLhH02HvfwpKVajphwHzb0ib30viNQlF5t6RN76XxGoOss0qVKlRCpUqVA9K9NSoM0exq+cIeU2TCWVrlRVApwa1KPRmV+WDDyAayAfbtU/h+PsK42kH1ivKwc1cuD+B5Mfh5JxiBGsfSDToLsTHGJDvqAF7gdtX50mnoD88cN84PrFDzce4Vecg+sV5rw+YQ9GOk/KS9t9MkSpf2Axk2qck4MJytccMQblGcxFNurKY7CQN7L+bT50adfx/lcwsYOlgT7N6oHE3lheYFYth665cXPrrGm9LoTjMc0rFmNyaHpqeshqVKmoGNYGsmrA0QqVIUqgmOEfTYe9/CkpUuEfTYe9/CkpVqOmHAfNvSJvfS+I1B0Xm3pE3vpfEahKyzSpUqVEKlSpUCpUqVA1ZVjWVUPVu4U4ukwuHeGHT1+lZgbX/VkMbshAUqF2Bv1W3FxaoVKZCt3k7bQYg/5Li9WCx4XG4YYYt+RYE6LKdUuIMpO2+ktc8+Y2obEcUP8AkIw4KpEyyhYwdQt0hOkN0ZYHUwO7227L2rZgMuAy/E9W7lxYabtpunm7Xt3VA4xSuHjG460wt7Lwnl3gVqzRtGCnpjSrIelTXpVAqanpqBmrCszWBohqVKleoJjhH02HvfwpKVLhH02HvfwpKVajphwHzb0ib30viNQZozNvSJvfS+I1BmssUqVKlQKlSNKgVKlantQMBTikBREWEZuQrWhoovA41o7hDYMVuCqsDYki4YEX35+0+s0bhuHZH7DREHDpeYQoJGlBu3RqHstvN07dbtuWAAq6FuyfMnbLppSU1qbA9FCABZbbBLdpqjZhmDyq4ciwZWAVEQatwTZFAJseZromXcJvFhXhMONPSG7HTg0Ata2zYi45dtVPPOFvya3SCZFbbVKcOQGuNN+ilba177C21atlk0kVKlU/JwrIP2aAnyd15g1nTSPpVtfDkdlaiKB6xp6VZRi1azWxq1miFTCnFK1QTHCPpsPe/hSUqXCPpsPe/hSUq1HTDgNm3pE3vpfEahaLzb0ib30viNQlZZpU1PT1ENStT1kkZPKqMbUVhcvZzsKmMl4baUjbaujZHwkqAbersrpMRSsp4LZ/OFXDL+D0jF2AAAuSSAAALkknkLVcMNlKqOVVnjXENNNBgItultJMR80CQqfSVJP91fWa3pLWOQZe2YSEYYdFhlNjOVGuQ/8ASVhZR7WBPsFWtuBMLhYpHiw8csuljrmBlZm56mLX7Tc2t21P5FliwQKiCwAAqRZOrbb6fV2is3JHO8Nw1JKC5ANxsNKx6euyEi1gttF7WtuKFw2WwzYjoZoIp45OR6JVdPPCXdRqFxHfc/tXq+S5et76mS/Yy3A7LBjy5euniy0L5u7G4LkEaRax0j5Vtuf8it+K5txHw/Pl1pMPfFYSwvG3WkiW2xSQC+m3K9xSweAhxkIlh6ynYgizIw5o47GH+9xcEGurS4cFbEC3K3Zb1VzjN8uGW46OaPaDEuIZl/ZV2uIpPYQxtf1E1ZRW8y4HBvYWqoZpwq8ZO1d2fBA1F4/JQw5CrYu3nyfClTuK0V1PP+EQblRaufZjlbRk7VzsEYRWs1tIrAisowpU5pqgmOEfTYe9/CkpUuEPTYe9/CkpVqOmHDRm3pE3vpfEahKLzb0ib30viNQlZZpU9NTgUGUaXNWnh3h0yEEjaguHsoMriut5Bk4RRtXTGIzybIgi8rVZMNhgOyssPBaiVWtowKiqJlcfSZ7inP8AZiKJfojQn+N/rq/hKpPD8f8AxnHf30/jElP6jpkHmitttqr78aYSMYjVIf0UoJwEc6C7aFtt1uttte1Dr5T8vMDzCY6UZUK6HD6mDFQEIubhWN+XVPqrHreja03pqquN8peCihilLuRMGZFVCX0qxRmZTbSAysNzvY2vajsv42wuImSGFy7SRdMpCnSU3B3PJgQQQdwQaet50bTjttVL8osQfBSg/JYj2EC4P0EA1nN5VcCIkkJl0uZAvxe94tGq4vt+sWoriLiOLGZbNPBq0aZU666TdV32uflCtTGzmKs2HOpFY/tKG+sA/wC9ZPBcUsuS8Ufu0/0iimWrsQOOy+96o/EvDYcEgb102WK9ReYYIEGnI885nlxjY3FRrCuocWZDcEgVzfFwaSRXOxQZFY1m1Y1hExwh6bD3v4UlKlwj6bD3v4UlKtR0w4D5t6RN76XxGoWi829Im99L4jUJWWaVF4LDamAoZRVn4Vy/W42qwXbhHJQqg23NX/C4awqLybCaQKn0FdeEZKtZgUwFbFFEYmqXkjBc5xt+RaL6PiIyST2CwJ+irsVqi4bA9JmuMFrjXhyQDpJURQ6lBuOa6hz7asRRMbmV2xzkMExiYhlZtlkMWNSQFD2gKrKfUb1lhMRh5IsUcS8hu2GMWMjQ3WZYZNMToCBp6si3Fj1QfUR1fGyyxSLEZcPCXSRoo9F7LF1nCnoiCBGCSSRueVQc/FsMQWRcVh2eewXaTSfjQmtw0emNAIlBJA/tCOytf6XXH79E0qEWeTLLh8bmCMUlwuIw6vp/WHTMik8hcmQXPaCW9daeDs3XLcXhpsSG0nDPslmYCWSUKSCR8kn6a6Ln3FqdKMKMVEJA0cJXrJdzcStI7JpGxAXSdmIP93TnnEeH0ywpLoSORcMSolsGYMGj6MAl7GOY+a2ptIJAvd/pda9f36ppQ+DSXxGHgCtrh+EWlBHmrJhgik9o3UjcDmvrqwO9uHof8O4/73FT2OzKSOZ4XxoWcR65EVZLBbKF0yCPztMl+d+3sFg+NculiwEwkkDroQIBsFUAggDSLDlb2AU993hVzysfEx+7j/0CiyKFyr9TF7uP/QtFmsNNLrQ00dGsK0OtUVfOsvDA1yHinK9DmwruuOhuDXN+MsuupPaKzlFcnkFa6LxcdjQhFcqiY4Q9Nh738KSlS4R9Nh738KSlWo6YcNGbekTe+l8RqForNvSJvfS+I1CVlmtsIua6PwNg9r1zzCLdq61wTBZBW8ResDDYCpBRQuFGwowVusmFbBTCshQKqnkYvm+N74PAjq2VV8iX/i+M74fAipAN5ZNUUOGxCc43miP93EQOh/01zifCLg0xUWJFnkwWEaDUpO7GCR9Jt1eUgJ28wivQWZ4ZJI9MsaSgsoCSKrLqJsCQwI2v31WMPiYHxNsQUdkKtHqgh0qR55jYpdQukEm99r1cfJqa0zpxqcCNMZFiBfEMuDEalbvrGgyAG2x0EqR23A3ojAM+HxomxPXSDHRicH5wtIS59o6OQ/u+2u3pm2BL9KFTpLk6+g+MuAN9YS97W3vWBzXB6CzwrpdizfEatVmkUSPZbEnTId7m1/XWv9p0ermseaX4gOIIJiONOEL2BiIMf5OE1ctWwa3qF6vPlNT9Cl/ump3IMdBiUPRxKmltRXQAAxLBW80DVZT3XFRHlIW+Dl/un/2rPt7WLIlsrHxMfu4/9Aoo0LlZ+Ji93H/oFF2rKtbVqcVuYVreqAsQu1UvibDXRqu8/Kqvn0V1NKrh2cRWY1EtVi4ijs5qvMK5VKl+EfTYe9/CkpqfhH02HvfwnpVY64cB829Im99L4jULRWbekTe+l8RqFrLAzLx1hXYuEE6i91cdy89YV2Hg2S6LW8ReoF2reBWiA0StbZOBT09ZVBjaqvkwPwpjdNtXxem/LV+Txab+y9Wo1SYShzPGdIzqEaGTqNpPVw6bn2DnvtsKotDz44x3K4YjVuQ50dGty3nA8zsfYp9dwMj48HrNhwoultahULdYHluwUiw2FhvQQ/ItBBnmUIgVo+lFgpYLYm1tixXny9m9JMPg3BllxchYPqfS50LJJqayAx9oVgO0gEcjauQlYJsWbyRiG0lgnSMwJVS2kWFv2QX72PICszmOMbrRrhwhbSpkZ1LDqjUB23Oq30c71HPicK0jK2KfS0QRSHuV3GpQSlgSoUXW5Ivc7i+E8OCZgxnnchrR/GklpGA1JHqFwdOgHcAdIASDygkjmGNbVb8nURnSzN0ul3sSQnbYXQd9+fKonjhnXAy9OVLhHJ0AgWOoJsfYPrBrV+U4AxEdLKYxIIzqctq2BDq9jpXSjEabE97CobiiLBnDTthQ+sRG7N0uylrW6+3nD+Fbw5F7ycfERe6j/wBC0cRQOTejw+6i8NaOtWhgwrW4raRWt6AOcVXM7HVNWPEVWM+lspqq49xP+sNVlqsPEU13NV5jXKpUtwj6bD3v4UlKlwj6ZD3v4T0qsdfHwHzf0ib30viNQtFZv6RN76XxGoS9ZYE4RutXV+CsR1BXJImsa6DwRjd7GtY8jr2Fbai1qLwE1wKklaujLcDWVawayBojI1Vcow6tm+M1C/6g27P1MfP191WkmqnlU4XNsYWNgFhJO/IQxk1ZBZswOIEnxUCNGoPMx3cgAqOt5g1C3bzJ7BeOl/LG02wsakBQGJhPq6Qhddt7bbbAnnesIsWr3d8TiIFJLXd4whLAMqiw26lmtb9rtNbBhome/wAIS9S7HrJtYIrHVba91+sj11xUfDiMQR1sIgOm/nx2Jt5vs3tv6gduVZR4ubWokw0cak7sZEa10kbko23VRf2/TQEWKQol8bMBJZlZiqno1DC+rkA11/5vN2BBsHM2GjWT9NlJZVkaRHUk6A4VNtje5Nrfsi/MCoDppcS8yTwRRdEAVXXJovqIBblyuose0Fbe0byglvg+TpLX6PrerVbe301qx02EUOsuLnJWVTbWurpEAXUp08gWvfbkexRaP4mxsL5bKsDvIqjrGQsz3fr7sRvz7Ntrdlbw5FqyA3wsHuIfDWj71G8NG+Dw3uIPCSpI1tDGtTmsy1aXaooTEttVJ4qxNkbuq3Y6awNc040zDYil4VzrNpbsaimorGSXNCGuSJjhH0yHvfwnpUuEPTYe9/CkpVY6+PgPm/pE3vpfEahKLzb0ib30viNQlRinWrHwzj9Diq2KJwc+lqDv2R40MoqwxNXLeD87uACa6PgsQCOddpds1JKa2LWhWrcKIRqkRxO2aYzod5B0FhcKSGiiDEMdlNrn6Kuxqr8PgfDGM9doPq6GOqJJ3nIDS4IsUcsFDQlSpEgF99yoIFyT+tc22raZC1x8HHSyCxQRIdw9xrB+SVAI7Sd96lcyy6WUgI+hCbsfO2UAqoQ7HrgEk8xcUKmQ4hYwgxIsLWvGd9PK51X5gEjt3vzrjVaMTM3WKYFixVWDOqsFfYmylt9Nk821yOYAuMTKy2/4aHawOpViVRqXUFuRc2voJ9hNuyssRii8agY3D21KTKXSzMCZSoW/yTGQNXK17jztuHkZy0Zx0TlwyKqLGHFybkBWvcLHKB6ipJvaoBUxU56IfkkQbXaS5iXq6V6w3uCXLkgA2CEc96r/ABtiMQ2GkEsMcaaSOrJqa/ZYAWtVswfCSxujXXqMzDSgB60jS6dV76blBb1RL7bwHlQOnCPXTx8peE3ws36Fhv8ADweElSbGonhI3wOF/wAPB4SVKPWhgxrRM1hW1mqOx2IABosROdY0KprkHFOZa2NXPizObKReuWZjidTGsZVQMrVrrJ6wrCJnhD0yHvfwpKVLhD02HvfwnpVqOvj4DZt6RN76XxGoWis29Im99L4jULWWKVODTU9BL5PmpjYb11bhriEOBvXE0a1T2S5yYmG9al0j0BhsWCKOSSufcP8AEQcDerlhMUGFdeUSBaqhk1xnuLPZog+voo6tiveqtkrj4axYvvpgP+THRF3XDTg3E4IvezRLsL303Ujs25X5VWsy8oMWGlaKbEIrIzIw/JpfOHQ7LZzf9aD3XP7JvdFG1U/N/JbhMVNJNKZdcjMxs6WVmTQSoKG21j27qPVXFVfiznLOj6IPHYuV0tDizo3ROkJLXWPkuvYXY77tWvBcXYGC00fSMwDMGGGnOgBULk9JLYExSRi/YpjHICrK3ktweiNAHXQzs7KUVpxJIsrJOQnXXVHHysQEAvzrCHyV4RYuiBm0WlFukX+2SFJDcJzPQIe8n11fo3cOcUfCDTJFM6NGQSGgjXqsSvUOtgwDI4v3c+2C8poZcM4Zy5ve5AFr2FgB2Vccg4SgwRkaAPrlI1s7s7GxYgb7AXZjtzLGqN5XJrQnfmQP41vBKtfCDfoGF/w8HhJUnI9Q3CMn6Bhf8PB4S0ZisWFFVTYrE2FVDiHPAoO9Z59xEEB3rl2f8QGQnepbpWjPs4MjHeq5I162TS3NaDXMYtWNOaaoiZ4R9Nh738KSmp+EPTYe9/Ckpq1HXx8B829Im99L4jULRWbekTe+l8RqFrLFKnphTigOwOVGU+db6L/71Y8JwEWsemt/6d//AL1G5I9iK6Blb3ArUiAcs4LeMgrP/l/+dXTLMJIg3e/7tv8AetOEqVhaukmgVDKa57nOdDB5zK7P0QaKFtWkuT1FSwXkd0PPbvroIauUeVvNF/KokWMa44wzPvchmJVO4WJ/fP02Zau0sXfD+VmAAn46QKLlmt/ALftsOQqRy3jjF4pQ8GEVYz5rSSG59tlH/wCtXE8v4vMXnRRSe8j1Wt5uyFASDuCwNY4bFYZrazKpv8kyL27BVdNu8/Sa1csP5GNV3T87cSCdQwotzu7bf93d9dFQ8U4grqWCKYf9GUC/dq2/jXMsv4znhRY8NiI1jGyqcA3r3udZJ533NRWZ5lBM/SYhnMlgWGHwZhO1ubdKAN7C+k1LrpXTcf5U4AHSRJ4ZU85GSzDa97g8rVyrjDjB8YSoJZAb8t9vWR2d9R+Oz+LcQwgb+dKqySEWtbcBAP3CR66jVzU9KsjRq4VlYowsjhTfQwQKNJ5WAqXKa1CSvQXDiMmCwynYrBCD7CIlvWrMcE7g2e37t/8AepDCYkSIrrydVcdzAMOXfSkao257m3BMkh3n/wAv/wA6r2I8nJ+f/wAv/wA66lizUJjalkVyrM+FjD/aav3bf7moGSOxq+8QS86o2K51zShTTVkwrGoiZ4Q9Nh738KSmp+EPTYe9/CkpVqOmHDTmq/pE3vpfEauq+RrhHCzYWafGQxShpkhj6VA9rBR1b8rvKo/dFcszMfpE3vpfEau8cNYGHDZDgxiJ1wod4cQZGIF3MwxaJue1UUdwNZYyRHDPBGFGe5hBLh4pIljSWJHRSqCQq3UB5W1FdvVRXE/B+XzZdiplwgwLwNMiSaOi1NE+hWAGzxubAXHbtvvVzXLtObGcDaTBiMn2xT33+iUfVUVxHkpxGXYoZp0V1knbDutrxoWIwxvt8ZuosOdwDck0Z2HzXJ8uynDRB8F0sTEI8wjSRlNhaSWQnVueVu4W2Bfh3LcPg8vTEzxiRpArbqGssh6iqG2HVsT28/ZR3BWSYrDYaXDZk8M0KdSJrlrw2IZZQwHVAsADewuLkAVpSJcyymJcGynSURdTGw6E9GQTub6QD7bj10E0MiiWdWVF0OjXW3VDDSQQOza9acJhkOMkTSukDZbCw2TkPpNSLYtVnihuC3Ru59YVQqgke0k/UaHiwTJjGkYrpkuqi5vfSp5W9SN21qUZ4PCIZJgVUhWUAEDbq9lREOU5fjWlaTCRSSQ6EkaSJCT8UsgAJ5jSw9VT+GgMbzOxGliGHsCrveqzwc9/y8+t0/8AjJSjhXFk+HxeMZ8vi6KEoulNCx2YL1jpUkC59td3PBuXJHAHwMDGXQlxElwxTVqPbbbmK895Fz/d/wBq9M5rnJwuHiYKHLaV3NrdQm+w9lFqOyvyc4KF5R0CSIxV1WUdJ0dwQVQtchbi/wBNYYDhLASzsfyGNAI0GiSFFFyz9YL6+y/sqR4WzJsR0zva+pQAOQAXYCisuWUTP05QkxpbRe1gz879tzS2/wBTSncRcB4HE4OSWDDph5Ii5BVQobomIZWUdVlYKRyuL99Z8bZZluAhucsWTWk1mgwsbiPQo60h20jrXv8A8p9VTHFrtNgtcZICSDpFHJlVyjX7mF/oNQnll4tlwWHSKIRlcSmJjk1hiQuhFulmFjaRud+ypRdI8NHFFGBECAqiyIDYBR2eratZijgiDuuom3YCbnewvyouQSGNeiK3sL6r2tbstQeNhOKw69ERfY7na4FmU+o7/wAKsGGWtBOWAiFxcnUi8ixsK1YKDDTzSqIU+LsrBo1tq1OCR6/NoThRSuInRrXQAG3K4YitfB02rF44eqQeJN/KlWop8Bg8uwTYzFwCYu5spRHKq7kIiK/VWy7n6fYKzbyc4MZlDMmHiMM0EweJkVohIDE0cioRZSVL8vV7TWWc5e2c5P0WHZBIsgQ6yQoeFyjhiASOr1htvceup98eiY3C4UEF1gmlI7QqCOJSR2aizW/uGsogMs8nuETM8XrwsDQvFhZIkaJCkbXmjlCKRZb6FY2+VXnCdLE95r1lw5nAxBxINtcGJmgb16VfWn0aHUfumvP3FPk3mwWChxbyRsspS6LfUnSKXTrcn2Bva1vaN6gguER+mw97+E9NWXCQ/TYe9/CelW47ePgJmzfpE3vpfEatmLz/ABE0axyzyyRrbSjyOyLYFRpUmwspI27DU3mXA87TykNFYySMLs/a7H5Htob8xMR8qH7b/wBOs6ZuN6aBxvj/AP8AtxX38v4qFx/EOJxFhPPNKBuBJLI4B9YDEgH21I/mJiPlQ/bf+nS/MPEfKh+2/wDTp9PW9BcRxdjJIuikxU7xWsUaVypHqIJ3HsNbMk4oxGFJ6CaSLV52hyoa3K4Gxrd+YmI+VD9t/wCnT/mLiPlQ/bf+nV0et6TWXcXzCQydLJ0h5vrbWRtsWve2w+qrJDxbLIAHldrG4u7GxHaLnY1R4uDcSv7UP23/AAVJ4fhzEj9qL7b/AIK0et6XabieV10tK7D1FiQe/wBdc/4q4jxEOJYQTyxK6ISscroGNit2CkXNhbfsqciyWcDcx/ab8FQmd8HTyS6g0Xmgbs/Zf/kpeD1vSAyWa0lq6Xhc8llVVkkd1HLU5YCw7AT6iRVGh4JxCkEND9t/6dW/KMmmVRqMf0M34auJ63pP4bNpIwRG7Jfc6WK39ptTvn8wu3Sy3tbZ2ubbgXvWqPK5Lc0+tvw1rxGVyW20fW34a18X1vSBzbiydFkVZJUXcmzsAxbzrgHe+96oeZ59PiSOnmlltfT0kjyadVr21E2vYfVVwznhyeQEAxfSz/gqA/MTEfKh+2/4KxU9b06VkPE85wsOqaQnoo7kyPcnSPWac8SPFcxyMl+eliL99QGAySdYUUmPZVHnN2C3yPZWjE5HiD2x/af8FXZ63oRiuLZUZmSV1ZvOZXYFu8g3O9VnEcW4hGdoppUZzdykjqWO5uxB33J5+s0RieFsS37UX23/AAUE/A+IP7UP23/p1k9b0jsHxJiYGZoJ5YmfzjHIylu3rWPW5nn660rn+IWVphPKJWuGkEriRgbXBcHURsO3sFSn5iYj5UP23/p0x4CxHyoftv8A06mk9b0jYeJcVGztHiJ0aQ6nZZpFLt8pyGux3O5ofE5xNJGkcksjxx36NGdmRL/IUmy/RUweAcR8qH7b/wBOl+YOI+VD9t/6dRPW9BeED+mw97+E9Kp/hjgqePFxuzRWGvkzk7xuO1B66atR1wxun//Z"/>
          <p:cNvSpPr>
            <a:spLocks noChangeAspect="1" noChangeArrowheads="1"/>
          </p:cNvSpPr>
          <p:nvPr/>
        </p:nvSpPr>
        <p:spPr bwMode="auto">
          <a:xfrm>
            <a:off x="307975" y="-2065338"/>
            <a:ext cx="36195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15" y="126358"/>
            <a:ext cx="1112126" cy="1096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6" y="4028344"/>
            <a:ext cx="2697037" cy="192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86" y="3316133"/>
            <a:ext cx="1569927" cy="688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56" y="1601429"/>
            <a:ext cx="1621538" cy="7240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47" y="4249947"/>
            <a:ext cx="1212721" cy="16799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23" y="1114093"/>
            <a:ext cx="789641" cy="616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2" y="142031"/>
            <a:ext cx="1417146" cy="8065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37" y="3212976"/>
            <a:ext cx="1635020" cy="466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39"/>
            <a:ext cx="847665" cy="10148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73" y="3270638"/>
            <a:ext cx="1484852" cy="662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19" y="2138314"/>
            <a:ext cx="1122226" cy="1489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76" y="3602078"/>
            <a:ext cx="933643" cy="8214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87" y="72196"/>
            <a:ext cx="1041375" cy="82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1" y="3295776"/>
            <a:ext cx="953095" cy="58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66" y="2210290"/>
            <a:ext cx="2161990" cy="103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73" y="4478384"/>
            <a:ext cx="820219" cy="1471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0" y="244475"/>
            <a:ext cx="831309" cy="5118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55" y="3770217"/>
            <a:ext cx="967200" cy="753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12" y="993451"/>
            <a:ext cx="1337534" cy="9708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26" y="4466007"/>
            <a:ext cx="1622150" cy="14832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" y="1628800"/>
            <a:ext cx="1706187" cy="7215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46" y="1554357"/>
            <a:ext cx="570875" cy="763870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51527"/>
            <a:ext cx="1278195" cy="1125745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09" y="2898402"/>
            <a:ext cx="1087676" cy="1025135"/>
          </a:xfrm>
          <a:prstGeom prst="rect">
            <a:avLst/>
          </a:prstGeom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00" y="5068284"/>
            <a:ext cx="808988" cy="808988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00274"/>
            <a:ext cx="1139276" cy="1446431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67628"/>
            <a:ext cx="888659" cy="908962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85974"/>
            <a:ext cx="2012197" cy="482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77" y="3776946"/>
            <a:ext cx="491918" cy="293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1119690" cy="1003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1" y="986928"/>
            <a:ext cx="1281699" cy="6213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17" y="2209007"/>
            <a:ext cx="971899" cy="622125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97" y="80827"/>
            <a:ext cx="1282559" cy="803350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61" y="836712"/>
            <a:ext cx="1200538" cy="621687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7875"/>
            <a:ext cx="1283569" cy="856782"/>
          </a:xfrm>
          <a:prstGeom prst="rect">
            <a:avLst/>
          </a:prstGeom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4" y="2520069"/>
            <a:ext cx="1275504" cy="474488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63" y="4028344"/>
            <a:ext cx="1373303" cy="7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Research Goals</a:t>
            </a:r>
            <a:endParaRPr lang="en-US" sz="12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340643"/>
            <a:ext cx="8520113" cy="4392613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000000"/>
                </a:solidFill>
              </a:rPr>
              <a:t>To investigate </a:t>
            </a:r>
            <a:r>
              <a:rPr lang="en-US" sz="2000" dirty="0">
                <a:solidFill>
                  <a:srgbClr val="000000"/>
                </a:solidFill>
              </a:rPr>
              <a:t>whether </a:t>
            </a:r>
            <a:r>
              <a:rPr lang="en-US" sz="2000" dirty="0" smtClean="0">
                <a:solidFill>
                  <a:srgbClr val="000000"/>
                </a:solidFill>
              </a:rPr>
              <a:t>or not brands can </a:t>
            </a:r>
            <a:r>
              <a:rPr lang="en-US" sz="2000" dirty="0">
                <a:solidFill>
                  <a:srgbClr val="000000"/>
                </a:solidFill>
              </a:rPr>
              <a:t>legitimately claim to provide </a:t>
            </a:r>
            <a:r>
              <a:rPr lang="en-US" sz="2000" dirty="0" smtClean="0">
                <a:solidFill>
                  <a:srgbClr val="000000"/>
                </a:solidFill>
              </a:rPr>
              <a:t>benefits for consumers by </a:t>
            </a:r>
            <a:r>
              <a:rPr lang="en-US" sz="2000" dirty="0">
                <a:solidFill>
                  <a:srgbClr val="000000"/>
                </a:solidFill>
              </a:rPr>
              <a:t>associating themselves with the </a:t>
            </a:r>
            <a:r>
              <a:rPr lang="en-US" sz="2000" dirty="0" smtClean="0">
                <a:solidFill>
                  <a:srgbClr val="000000"/>
                </a:solidFill>
              </a:rPr>
              <a:t>divine</a:t>
            </a:r>
          </a:p>
          <a:p>
            <a:pPr lvl="0"/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To investigate consumer </a:t>
            </a:r>
            <a:r>
              <a:rPr lang="en-US" sz="2000" dirty="0">
                <a:solidFill>
                  <a:schemeClr val="tx1"/>
                </a:solidFill>
              </a:rPr>
              <a:t>reactions to brands that use divine </a:t>
            </a:r>
            <a:r>
              <a:rPr lang="en-US" sz="2000" dirty="0" smtClean="0">
                <a:solidFill>
                  <a:schemeClr val="tx1"/>
                </a:solidFill>
              </a:rPr>
              <a:t>references </a:t>
            </a:r>
            <a:r>
              <a:rPr lang="en-US" sz="2000" dirty="0">
                <a:solidFill>
                  <a:schemeClr val="tx1"/>
                </a:solidFill>
              </a:rPr>
              <a:t>in their branding strategy and specifically as part of the brand </a:t>
            </a:r>
            <a:r>
              <a:rPr lang="en-US" sz="2000" dirty="0" smtClean="0">
                <a:solidFill>
                  <a:schemeClr val="tx1"/>
                </a:solidFill>
              </a:rPr>
              <a:t>names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Based </a:t>
            </a:r>
            <a:r>
              <a:rPr lang="en-US" sz="2000" dirty="0">
                <a:solidFill>
                  <a:schemeClr val="tx1"/>
                </a:solidFill>
              </a:rPr>
              <a:t>on Keller’s (1993) associative network memory </a:t>
            </a:r>
            <a:r>
              <a:rPr lang="en-US" sz="2000" dirty="0" smtClean="0">
                <a:solidFill>
                  <a:schemeClr val="tx1"/>
                </a:solidFill>
              </a:rPr>
              <a:t>model of brands: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</a:t>
            </a:r>
            <a:r>
              <a:rPr lang="en-US" sz="1600" dirty="0" smtClean="0">
                <a:solidFill>
                  <a:schemeClr val="tx1"/>
                </a:solidFill>
              </a:rPr>
              <a:t>hat type of brand associations “divine” mentions in brand names form/strengthen in consumer minds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ow these associations </a:t>
            </a:r>
            <a:r>
              <a:rPr lang="en-US" sz="1600" dirty="0">
                <a:solidFill>
                  <a:schemeClr val="tx1"/>
                </a:solidFill>
              </a:rPr>
              <a:t>influence consumer </a:t>
            </a:r>
            <a:r>
              <a:rPr lang="en-US" sz="1600" dirty="0" smtClean="0">
                <a:solidFill>
                  <a:schemeClr val="tx1"/>
                </a:solidFill>
              </a:rPr>
              <a:t>evaluations, preferences &amp; behaviors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Potential individual, brand-related &amp; situational moderators of the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Literature 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635"/>
            <a:ext cx="8520113" cy="4392613"/>
          </a:xfrm>
        </p:spPr>
        <p:txBody>
          <a:bodyPr/>
          <a:lstStyle/>
          <a:p>
            <a:pPr marL="342900" lvl="1" indent="-342900">
              <a:spcBef>
                <a:spcPts val="8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eligion</a:t>
            </a:r>
            <a:r>
              <a:rPr lang="en-US" sz="2000" dirty="0" smtClean="0">
                <a:solidFill>
                  <a:schemeClr val="tx1"/>
                </a:solidFill>
              </a:rPr>
              <a:t> relates to a diverse range of psychological outcomes </a:t>
            </a:r>
            <a:r>
              <a:rPr lang="en-US" sz="1100" dirty="0" smtClean="0">
                <a:solidFill>
                  <a:schemeClr val="tx1"/>
                </a:solidFill>
              </a:rPr>
              <a:t>(Chan et al., 2014; </a:t>
            </a:r>
            <a:r>
              <a:rPr lang="en-US" sz="1100" dirty="0" err="1" smtClean="0">
                <a:solidFill>
                  <a:schemeClr val="tx1"/>
                </a:solidFill>
              </a:rPr>
              <a:t>Laurin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et al., 2012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spcBef>
                <a:spcPts val="800"/>
              </a:spcBef>
              <a:buFontTx/>
              <a:buChar char="•"/>
            </a:pPr>
            <a:endParaRPr lang="en-US" sz="1100" dirty="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Religious/transcendental </a:t>
            </a:r>
            <a:r>
              <a:rPr lang="en-US" sz="2000" dirty="0">
                <a:solidFill>
                  <a:schemeClr val="tx1"/>
                </a:solidFill>
              </a:rPr>
              <a:t>primes affect: </a:t>
            </a:r>
          </a:p>
          <a:p>
            <a:pPr lvl="1">
              <a:spcBef>
                <a:spcPts val="800"/>
              </a:spcBef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self-evaluation concerns </a:t>
            </a:r>
            <a:r>
              <a:rPr lang="en-US" sz="1100" dirty="0">
                <a:solidFill>
                  <a:schemeClr val="tx1"/>
                </a:solidFill>
              </a:rPr>
              <a:t>(Baldwin et al., 1990) </a:t>
            </a:r>
          </a:p>
          <a:p>
            <a:pPr lvl="1"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self-attribution of authorship for events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Djksterhuis</a:t>
            </a:r>
            <a:r>
              <a:rPr lang="en-US" sz="1100" dirty="0">
                <a:solidFill>
                  <a:schemeClr val="tx1"/>
                </a:solidFill>
              </a:rPr>
              <a:t> et al., 2008) </a:t>
            </a:r>
          </a:p>
          <a:p>
            <a:pPr lvl="1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prosociality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Pichon</a:t>
            </a:r>
            <a:r>
              <a:rPr lang="en-US" sz="1100" dirty="0">
                <a:solidFill>
                  <a:schemeClr val="tx1"/>
                </a:solidFill>
              </a:rPr>
              <a:t> et al., 2007; </a:t>
            </a:r>
            <a:r>
              <a:rPr lang="en-US" sz="1100" dirty="0" err="1">
                <a:solidFill>
                  <a:schemeClr val="tx1"/>
                </a:solidFill>
              </a:rPr>
              <a:t>Shariff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Norenzayan</a:t>
            </a:r>
            <a:r>
              <a:rPr lang="en-US" sz="1100" dirty="0">
                <a:solidFill>
                  <a:schemeClr val="tx1"/>
                </a:solidFill>
              </a:rPr>
              <a:t>, 2007) </a:t>
            </a:r>
          </a:p>
          <a:p>
            <a:pPr lvl="1"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honesty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(Randolph-</a:t>
            </a:r>
            <a:r>
              <a:rPr lang="en-US" sz="1200" dirty="0" err="1">
                <a:solidFill>
                  <a:schemeClr val="tx1"/>
                </a:solidFill>
              </a:rPr>
              <a:t>Seng</a:t>
            </a:r>
            <a:r>
              <a:rPr lang="en-US" sz="1200" dirty="0">
                <a:solidFill>
                  <a:schemeClr val="tx1"/>
                </a:solidFill>
              </a:rPr>
              <a:t> &amp; Nielsen, 2007)</a:t>
            </a:r>
          </a:p>
          <a:p>
            <a:pPr lvl="1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submissiveness 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en-US" sz="1200" dirty="0" err="1">
                <a:solidFill>
                  <a:schemeClr val="tx1"/>
                </a:solidFill>
              </a:rPr>
              <a:t>Saroglou</a:t>
            </a:r>
            <a:r>
              <a:rPr lang="en-US" sz="1200" dirty="0">
                <a:solidFill>
                  <a:schemeClr val="tx1"/>
                </a:solidFill>
              </a:rPr>
              <a:t> et al., 2009) </a:t>
            </a:r>
          </a:p>
          <a:p>
            <a:pPr lvl="1">
              <a:buFont typeface="+mj-lt"/>
              <a:buAutoNum type="alphaLcPeriod"/>
            </a:pPr>
            <a:r>
              <a:rPr lang="en-US" sz="1600" dirty="0" smtClean="0">
                <a:solidFill>
                  <a:schemeClr val="tx1"/>
                </a:solidFill>
              </a:rPr>
              <a:t>attachment–related </a:t>
            </a:r>
            <a:r>
              <a:rPr lang="en-US" sz="1600" dirty="0">
                <a:solidFill>
                  <a:schemeClr val="tx1"/>
                </a:solidFill>
              </a:rPr>
              <a:t>processes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Birgegard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Granqvist</a:t>
            </a:r>
            <a:r>
              <a:rPr lang="en-US" sz="1100" dirty="0">
                <a:solidFill>
                  <a:schemeClr val="tx1"/>
                </a:solidFill>
              </a:rPr>
              <a:t>, 2004; Kirkpatrick, 1999)</a:t>
            </a:r>
          </a:p>
          <a:p>
            <a:pPr lvl="1"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stress responses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Inzlicht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Tullett</a:t>
            </a:r>
            <a:r>
              <a:rPr lang="en-US" sz="1100" dirty="0">
                <a:solidFill>
                  <a:schemeClr val="tx1"/>
                </a:solidFill>
              </a:rPr>
              <a:t>, 2010; </a:t>
            </a:r>
            <a:r>
              <a:rPr lang="en-US" sz="1100" dirty="0" err="1">
                <a:solidFill>
                  <a:schemeClr val="tx1"/>
                </a:solidFill>
              </a:rPr>
              <a:t>Weisbuch-Remngton</a:t>
            </a:r>
            <a:r>
              <a:rPr lang="en-US" sz="1100" dirty="0">
                <a:solidFill>
                  <a:schemeClr val="tx1"/>
                </a:solidFill>
              </a:rPr>
              <a:t> et al., 2005)</a:t>
            </a:r>
          </a:p>
          <a:p>
            <a:pPr lvl="1"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humor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Saroglou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Jaspard</a:t>
            </a:r>
            <a:r>
              <a:rPr lang="en-US" sz="1100" dirty="0">
                <a:solidFill>
                  <a:schemeClr val="tx1"/>
                </a:solidFill>
              </a:rPr>
              <a:t>, 2001) </a:t>
            </a:r>
          </a:p>
          <a:p>
            <a:pPr lvl="1"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</a:rPr>
              <a:t>aggressive behavior </a:t>
            </a:r>
            <a:r>
              <a:rPr lang="en-US" sz="1100" dirty="0">
                <a:solidFill>
                  <a:schemeClr val="tx1"/>
                </a:solidFill>
              </a:rPr>
              <a:t>(Bushman et al., 2007; </a:t>
            </a:r>
            <a:r>
              <a:rPr lang="en-US" sz="1100" dirty="0" err="1">
                <a:solidFill>
                  <a:schemeClr val="tx1"/>
                </a:solidFill>
              </a:rPr>
              <a:t>Saroglou</a:t>
            </a:r>
            <a:r>
              <a:rPr lang="en-US" sz="1100" dirty="0">
                <a:solidFill>
                  <a:schemeClr val="tx1"/>
                </a:solidFill>
              </a:rPr>
              <a:t> et </a:t>
            </a:r>
            <a:r>
              <a:rPr lang="en-US" sz="1100" dirty="0" smtClean="0">
                <a:solidFill>
                  <a:schemeClr val="tx1"/>
                </a:solidFill>
              </a:rPr>
              <a:t>al., </a:t>
            </a:r>
            <a:r>
              <a:rPr lang="en-US" sz="1100" dirty="0">
                <a:solidFill>
                  <a:schemeClr val="tx1"/>
                </a:solidFill>
              </a:rPr>
              <a:t>2009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Literature Overview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635"/>
            <a:ext cx="8520113" cy="43926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Brand </a:t>
            </a:r>
            <a:r>
              <a:rPr lang="en-US" sz="2000" dirty="0">
                <a:solidFill>
                  <a:schemeClr val="tx1"/>
                </a:solidFill>
              </a:rPr>
              <a:t>elements such as: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1800" dirty="0">
                <a:solidFill>
                  <a:schemeClr val="tx1"/>
                </a:solidFill>
              </a:rPr>
              <a:t>Brand names 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Adaval</a:t>
            </a:r>
            <a:r>
              <a:rPr lang="en-US" sz="1100" dirty="0">
                <a:solidFill>
                  <a:schemeClr val="tx1"/>
                </a:solidFill>
              </a:rPr>
              <a:t>, 2003; Argo et al., 2010; Garner, 2005; </a:t>
            </a:r>
            <a:r>
              <a:rPr lang="en-US" sz="1100" dirty="0" err="1">
                <a:solidFill>
                  <a:schemeClr val="tx1"/>
                </a:solidFill>
              </a:rPr>
              <a:t>Lerman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Garbarino</a:t>
            </a:r>
            <a:r>
              <a:rPr lang="en-US" sz="1100" dirty="0">
                <a:solidFill>
                  <a:schemeClr val="tx1"/>
                </a:solidFill>
              </a:rPr>
              <a:t>, 2002; </a:t>
            </a:r>
            <a:r>
              <a:rPr lang="en-US" sz="1100" dirty="0" err="1" smtClean="0">
                <a:solidFill>
                  <a:schemeClr val="tx1"/>
                </a:solidFill>
              </a:rPr>
              <a:t>Wänke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et al., 2007) 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1800" dirty="0">
                <a:solidFill>
                  <a:schemeClr val="tx1"/>
                </a:solidFill>
              </a:rPr>
              <a:t>Logo &amp; visual stimuli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Hagtvedt</a:t>
            </a:r>
            <a:r>
              <a:rPr lang="en-US" sz="1100" dirty="0">
                <a:solidFill>
                  <a:schemeClr val="tx1"/>
                </a:solidFill>
              </a:rPr>
              <a:t>, 2010; Henderson &amp; Cote, 1998; Hutton, 1997; </a:t>
            </a:r>
            <a:r>
              <a:rPr lang="en-US" sz="1100" dirty="0" smtClean="0">
                <a:solidFill>
                  <a:schemeClr val="tx1"/>
                </a:solidFill>
              </a:rPr>
              <a:t>van </a:t>
            </a:r>
            <a:r>
              <a:rPr lang="en-US" sz="1100" dirty="0">
                <a:solidFill>
                  <a:schemeClr val="tx1"/>
                </a:solidFill>
              </a:rPr>
              <a:t>Riel et al., 2001)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1800" dirty="0">
                <a:solidFill>
                  <a:schemeClr val="tx1"/>
                </a:solidFill>
              </a:rPr>
              <a:t>Typeface design </a:t>
            </a:r>
            <a:r>
              <a:rPr lang="en-US" sz="1100" dirty="0">
                <a:solidFill>
                  <a:schemeClr val="tx1"/>
                </a:solidFill>
              </a:rPr>
              <a:t>(Childers &amp; Jazz, 2002; Doyle &amp; </a:t>
            </a:r>
            <a:r>
              <a:rPr lang="en-US" sz="1100" dirty="0" err="1">
                <a:solidFill>
                  <a:schemeClr val="tx1"/>
                </a:solidFill>
              </a:rPr>
              <a:t>Bottomley</a:t>
            </a:r>
            <a:r>
              <a:rPr lang="en-US" sz="1100" dirty="0">
                <a:solidFill>
                  <a:schemeClr val="tx1"/>
                </a:solidFill>
              </a:rPr>
              <a:t>, 2006; Henderson et al., 2004)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1800" dirty="0">
                <a:solidFill>
                  <a:schemeClr val="tx1"/>
                </a:solidFill>
              </a:rPr>
              <a:t>Product design </a:t>
            </a:r>
            <a:r>
              <a:rPr lang="en-US" sz="1100" dirty="0">
                <a:solidFill>
                  <a:schemeClr val="tx1"/>
                </a:solidFill>
              </a:rPr>
              <a:t>(Bloch et al., 2003; Bloch, 1995; Cox &amp; </a:t>
            </a:r>
            <a:r>
              <a:rPr lang="en-US" sz="1100" dirty="0" smtClean="0">
                <a:solidFill>
                  <a:schemeClr val="tx1"/>
                </a:solidFill>
              </a:rPr>
              <a:t>Cox, </a:t>
            </a:r>
            <a:r>
              <a:rPr lang="en-US" sz="1100" dirty="0">
                <a:solidFill>
                  <a:schemeClr val="tx1"/>
                </a:solidFill>
              </a:rPr>
              <a:t>2002; </a:t>
            </a:r>
            <a:r>
              <a:rPr lang="en-US" sz="1100" dirty="0" err="1">
                <a:solidFill>
                  <a:schemeClr val="tx1"/>
                </a:solidFill>
              </a:rPr>
              <a:t>Hollins</a:t>
            </a:r>
            <a:r>
              <a:rPr lang="en-US" sz="1100" dirty="0">
                <a:solidFill>
                  <a:schemeClr val="tx1"/>
                </a:solidFill>
              </a:rPr>
              <a:t> &amp; Pugh, 1990) 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r>
              <a:rPr lang="en-US" sz="1800" dirty="0">
                <a:solidFill>
                  <a:schemeClr val="tx1"/>
                </a:solidFill>
              </a:rPr>
              <a:t>Packaging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DeBono</a:t>
            </a:r>
            <a:r>
              <a:rPr lang="en-US" sz="1100" dirty="0">
                <a:solidFill>
                  <a:schemeClr val="tx1"/>
                </a:solidFill>
              </a:rPr>
              <a:t> et al., 2003; </a:t>
            </a:r>
            <a:r>
              <a:rPr lang="en-US" sz="1100" dirty="0" err="1">
                <a:solidFill>
                  <a:schemeClr val="tx1"/>
                </a:solidFill>
              </a:rPr>
              <a:t>Orth</a:t>
            </a:r>
            <a:r>
              <a:rPr lang="en-US" sz="1100" dirty="0">
                <a:solidFill>
                  <a:schemeClr val="tx1"/>
                </a:solidFill>
              </a:rPr>
              <a:t> &amp; </a:t>
            </a:r>
            <a:r>
              <a:rPr lang="en-US" sz="1100" dirty="0" err="1">
                <a:solidFill>
                  <a:schemeClr val="tx1"/>
                </a:solidFill>
              </a:rPr>
              <a:t>Malkewitz</a:t>
            </a:r>
            <a:r>
              <a:rPr lang="en-US" sz="1100" dirty="0">
                <a:solidFill>
                  <a:schemeClr val="tx1"/>
                </a:solidFill>
              </a:rPr>
              <a:t>, 2008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250"/>
              </a:spcBef>
              <a:spcAft>
                <a:spcPts val="250"/>
              </a:spcAft>
            </a:pPr>
            <a:endParaRPr lang="fr-CH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act as cues that retrieve or signal product attributes, benefits, affect, or overall quality and thus influence brand image</a:t>
            </a:r>
          </a:p>
          <a:p>
            <a:pPr lvl="1">
              <a:buFont typeface="+mj-lt"/>
              <a:buAutoNum type="alphaLcPeriod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Divine Concept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635"/>
            <a:ext cx="8520113" cy="43926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an associative network perspective, the associations consumers have with the </a:t>
            </a:r>
            <a:r>
              <a:rPr lang="en-US" sz="2000" i="1" dirty="0">
                <a:solidFill>
                  <a:schemeClr val="tx1"/>
                </a:solidFill>
              </a:rPr>
              <a:t>divine</a:t>
            </a:r>
            <a:r>
              <a:rPr lang="en-US" sz="2000" dirty="0">
                <a:solidFill>
                  <a:schemeClr val="tx1"/>
                </a:solidFill>
              </a:rPr>
              <a:t> concept should affect their brand knowledge, evaluations </a:t>
            </a:r>
            <a:r>
              <a:rPr lang="en-US" sz="2000" dirty="0" smtClean="0">
                <a:solidFill>
                  <a:schemeClr val="tx1"/>
                </a:solidFill>
              </a:rPr>
              <a:t>&amp; behaviors </a:t>
            </a:r>
            <a:r>
              <a:rPr lang="en-US" sz="2000" dirty="0">
                <a:solidFill>
                  <a:schemeClr val="tx1"/>
                </a:solidFill>
              </a:rPr>
              <a:t>when divine is </a:t>
            </a:r>
            <a:r>
              <a:rPr lang="en-US" sz="2000" dirty="0" smtClean="0">
                <a:solidFill>
                  <a:schemeClr val="tx1"/>
                </a:solidFill>
              </a:rPr>
              <a:t>used as a cue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the brand elements</a:t>
            </a:r>
          </a:p>
          <a:p>
            <a:pPr marL="342900" lvl="1" indent="-342900">
              <a:spcBef>
                <a:spcPct val="3500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Six Divine Attributes </a:t>
            </a:r>
            <a:r>
              <a:rPr lang="en-US" sz="1100" dirty="0">
                <a:solidFill>
                  <a:schemeClr val="tx1"/>
                </a:solidFill>
              </a:rPr>
              <a:t>(Brower et al., 2009 in The Oxford Handbook of Philosophical </a:t>
            </a:r>
            <a:r>
              <a:rPr lang="en-US" sz="1100" dirty="0" smtClean="0">
                <a:solidFill>
                  <a:schemeClr val="tx1"/>
                </a:solidFill>
              </a:rPr>
              <a:t>Theology)</a:t>
            </a:r>
            <a:endParaRPr lang="en-US" sz="11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Self-sufficiency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Omniscience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Eternity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Omnipresence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Omnipotence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Moral p</a:t>
            </a:r>
            <a:r>
              <a:rPr lang="en-US" sz="1600" b="1" dirty="0" smtClean="0">
                <a:solidFill>
                  <a:schemeClr val="tx1"/>
                </a:solidFill>
              </a:rPr>
              <a:t>erfection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88635-C952-45E8-80F7-602C1192F3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enaire MCPE_maia">
  <a:themeElements>
    <a:clrScheme name="1_PPT_UNIL_V09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PPT_UNIL_V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UNIL_V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UNIL_V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UNIL_V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UNIL_V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UNIL_V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UNIL_V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HEC2012-2</Template>
  <TotalTime>7179</TotalTime>
  <Words>3430</Words>
  <Application>Microsoft Office PowerPoint</Application>
  <PresentationFormat>On-screen Show (4:3)</PresentationFormat>
  <Paragraphs>315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centenaire MCPE_maia</vt:lpstr>
      <vt:lpstr>Consumer Response to Divine Associations in Brands  CBR 2015 - Porto</vt:lpstr>
      <vt:lpstr>Brand Models</vt:lpstr>
      <vt:lpstr>Evidence</vt:lpstr>
      <vt:lpstr>Branding Opportunities</vt:lpstr>
      <vt:lpstr>PowerPoint Presentation</vt:lpstr>
      <vt:lpstr>Research Goals</vt:lpstr>
      <vt:lpstr>Literature Overview</vt:lpstr>
      <vt:lpstr>Literature Overview</vt:lpstr>
      <vt:lpstr>Divine Concept</vt:lpstr>
      <vt:lpstr>Conceptual Model</vt:lpstr>
      <vt:lpstr>Exploratory Study:  Consumer Associations with the Divine</vt:lpstr>
      <vt:lpstr>Exploratory Study:  Consumer Associations with the Divine</vt:lpstr>
      <vt:lpstr>Exploratory Study: Divine vs. Sublime</vt:lpstr>
      <vt:lpstr>Studies: Relevant Consumer Knowledge &amp; Consumer Characteristics</vt:lpstr>
      <vt:lpstr>Studies: Situational Context, Consumer Attitudes, Preferences &amp; Behaviors</vt:lpstr>
      <vt:lpstr>Research Originality and Implications</vt:lpstr>
      <vt:lpstr>Thank you!</vt:lpstr>
      <vt:lpstr>References</vt:lpstr>
      <vt:lpstr>References</vt:lpstr>
      <vt:lpstr>References</vt:lpstr>
      <vt:lpstr>References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Sacredness</dc:title>
  <dc:creator>Valentina</dc:creator>
  <cp:lastModifiedBy>Anonymous</cp:lastModifiedBy>
  <cp:revision>1144</cp:revision>
  <cp:lastPrinted>2015-03-12T13:15:44Z</cp:lastPrinted>
  <dcterms:created xsi:type="dcterms:W3CDTF">2013-11-12T15:58:13Z</dcterms:created>
  <dcterms:modified xsi:type="dcterms:W3CDTF">2015-05-15T14:41:40Z</dcterms:modified>
</cp:coreProperties>
</file>